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Economica"/>
      <p:regular r:id="rId27"/>
      <p:bold r:id="rId28"/>
      <p:italic r:id="rId29"/>
      <p:boldItalic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Economica-bold.fntdata"/><Relationship Id="rId27" Type="http://schemas.openxmlformats.org/officeDocument/2006/relationships/font" Target="fonts/Economica-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Economica-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regular.fntdata"/><Relationship Id="rId30" Type="http://schemas.openxmlformats.org/officeDocument/2006/relationships/font" Target="fonts/Economica-boldItalic.fntdata"/><Relationship Id="rId11" Type="http://schemas.openxmlformats.org/officeDocument/2006/relationships/slide" Target="slides/slide6.xml"/><Relationship Id="rId33" Type="http://schemas.openxmlformats.org/officeDocument/2006/relationships/font" Target="fonts/OpenSans-italic.fntdata"/><Relationship Id="rId10" Type="http://schemas.openxmlformats.org/officeDocument/2006/relationships/slide" Target="slides/slide5.xml"/><Relationship Id="rId32" Type="http://schemas.openxmlformats.org/officeDocument/2006/relationships/font" Target="fonts/OpenSans-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19f118465b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19f118465b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19f118465b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19f118465b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19f118465b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19f118465b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1a13b602a6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1a13b602a6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19f118465b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19f118465b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1a13b602a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1a13b602a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1a13b602a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1a13b602a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1a13b602a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1a13b602a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1a13b602a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1a13b602a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1a13b602a6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1a13b602a6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19f118465b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19f118465b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1a13b602a6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1a13b602a6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1a13b602a6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1a13b602a6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19f118465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19f118465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19f118465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19f118465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19f118465b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19f118465b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19f118465b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19f118465b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19f118465b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19f118465b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19f118465b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19f118465b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19f118465b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19f118465b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gif"/><Relationship Id="rId4" Type="http://schemas.openxmlformats.org/officeDocument/2006/relationships/image" Target="../media/image12.jpg"/><Relationship Id="rId5" Type="http://schemas.openxmlformats.org/officeDocument/2006/relationships/image" Target="../media/image7.png"/><Relationship Id="rId6" Type="http://schemas.openxmlformats.org/officeDocument/2006/relationships/image" Target="../media/image3.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academo.org/demos/wave-interference-beat-frequency/" TargetMode="Externa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youtube.com/watch?v=EdYzqLgMmgk" TargetMode="Externa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en"/>
              <a:t>The Physics of Music</a:t>
            </a:r>
            <a:endParaRPr/>
          </a:p>
        </p:txBody>
      </p:sp>
      <p:sp>
        <p:nvSpPr>
          <p:cNvPr id="63" name="Google Shape;63;p13"/>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 By Ethan Eunchan Oh</a:t>
            </a:r>
            <a:endParaRPr/>
          </a:p>
        </p:txBody>
      </p:sp>
      <p:pic>
        <p:nvPicPr>
          <p:cNvPr id="64" name="Google Shape;64;p13"/>
          <p:cNvPicPr preferRelativeResize="0"/>
          <p:nvPr/>
        </p:nvPicPr>
        <p:blipFill>
          <a:blip r:embed="rId3">
            <a:alphaModFix/>
          </a:blip>
          <a:stretch>
            <a:fillRect/>
          </a:stretch>
        </p:blipFill>
        <p:spPr>
          <a:xfrm>
            <a:off x="7643050" y="360620"/>
            <a:ext cx="839425" cy="2164500"/>
          </a:xfrm>
          <a:prstGeom prst="rect">
            <a:avLst/>
          </a:prstGeom>
          <a:noFill/>
          <a:ln>
            <a:noFill/>
          </a:ln>
        </p:spPr>
      </p:pic>
      <p:pic>
        <p:nvPicPr>
          <p:cNvPr id="65" name="Google Shape;65;p13"/>
          <p:cNvPicPr preferRelativeResize="0"/>
          <p:nvPr/>
        </p:nvPicPr>
        <p:blipFill>
          <a:blip r:embed="rId4">
            <a:alphaModFix/>
          </a:blip>
          <a:stretch>
            <a:fillRect/>
          </a:stretch>
        </p:blipFill>
        <p:spPr>
          <a:xfrm>
            <a:off x="700300" y="3077750"/>
            <a:ext cx="1262325" cy="1450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Legend of Pythagoras (yes its the triangle guy)</a:t>
            </a:r>
            <a:endParaRPr/>
          </a:p>
        </p:txBody>
      </p:sp>
      <p:sp>
        <p:nvSpPr>
          <p:cNvPr id="128" name="Google Shape;128;p22"/>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457200" rtl="0" algn="l">
              <a:spcBef>
                <a:spcPts val="0"/>
              </a:spcBef>
              <a:spcAft>
                <a:spcPts val="1200"/>
              </a:spcAft>
              <a:buNone/>
            </a:pPr>
            <a:r>
              <a:t/>
            </a:r>
            <a:endParaRPr/>
          </a:p>
        </p:txBody>
      </p:sp>
      <p:pic>
        <p:nvPicPr>
          <p:cNvPr id="129" name="Google Shape;129;p22"/>
          <p:cNvPicPr preferRelativeResize="0"/>
          <p:nvPr/>
        </p:nvPicPr>
        <p:blipFill>
          <a:blip r:embed="rId3">
            <a:alphaModFix/>
          </a:blip>
          <a:stretch>
            <a:fillRect/>
          </a:stretch>
        </p:blipFill>
        <p:spPr>
          <a:xfrm>
            <a:off x="1262750" y="1225225"/>
            <a:ext cx="6618475" cy="3474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Pythagorean ratios</a:t>
            </a:r>
            <a:endParaRPr/>
          </a:p>
        </p:txBody>
      </p:sp>
      <p:sp>
        <p:nvSpPr>
          <p:cNvPr id="135" name="Google Shape;135;p23"/>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We hear a 2:1 frequency ratio as the same pitch class. </a:t>
            </a:r>
            <a:endParaRPr/>
          </a:p>
          <a:p>
            <a:pPr indent="-342900" lvl="0" marL="457200" rtl="0" algn="l">
              <a:spcBef>
                <a:spcPts val="0"/>
              </a:spcBef>
              <a:spcAft>
                <a:spcPts val="0"/>
              </a:spcAft>
              <a:buSzPts val="1800"/>
              <a:buChar char="-"/>
            </a:pPr>
            <a:r>
              <a:rPr lang="en"/>
              <a:t>C3 = 130.8Hz, C4 = 261.6Hz, C5 = 523.2Hz</a:t>
            </a:r>
            <a:endParaRPr/>
          </a:p>
          <a:p>
            <a:pPr indent="-342900" lvl="0" marL="457200" rtl="0" algn="l">
              <a:spcBef>
                <a:spcPts val="0"/>
              </a:spcBef>
              <a:spcAft>
                <a:spcPts val="0"/>
              </a:spcAft>
              <a:buSzPts val="1800"/>
              <a:buChar char="-"/>
            </a:pPr>
            <a:r>
              <a:rPr lang="en"/>
              <a:t> Simple ratios are pleasing and are consonant 2:1, 3:2, 4:3</a:t>
            </a:r>
            <a:endParaRPr/>
          </a:p>
          <a:p>
            <a:pPr indent="-342900" lvl="0" marL="457200" rtl="0" algn="l">
              <a:spcBef>
                <a:spcPts val="0"/>
              </a:spcBef>
              <a:spcAft>
                <a:spcPts val="0"/>
              </a:spcAft>
              <a:buSzPts val="1800"/>
              <a:buChar char="-"/>
            </a:pPr>
            <a:r>
              <a:rPr lang="en"/>
              <a:t>Dissonant intervals like 262144:177147 sound dissonant</a:t>
            </a:r>
            <a:endParaRPr/>
          </a:p>
          <a:p>
            <a:pPr indent="0" lvl="0" marL="457200" rtl="0" algn="l">
              <a:spcBef>
                <a:spcPts val="1200"/>
              </a:spcBef>
              <a:spcAft>
                <a:spcPts val="1200"/>
              </a:spcAft>
              <a:buNone/>
            </a:pPr>
            <a:r>
              <a:t/>
            </a:r>
            <a:endParaRPr/>
          </a:p>
        </p:txBody>
      </p:sp>
      <p:pic>
        <p:nvPicPr>
          <p:cNvPr id="136" name="Google Shape;136;p23"/>
          <p:cNvPicPr preferRelativeResize="0"/>
          <p:nvPr/>
        </p:nvPicPr>
        <p:blipFill>
          <a:blip r:embed="rId3">
            <a:alphaModFix/>
          </a:blip>
          <a:stretch>
            <a:fillRect/>
          </a:stretch>
        </p:blipFill>
        <p:spPr>
          <a:xfrm>
            <a:off x="766763" y="3515513"/>
            <a:ext cx="7610475" cy="962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Formula for frequency of a string</a:t>
            </a:r>
            <a:endParaRPr/>
          </a:p>
        </p:txBody>
      </p:sp>
      <p:sp>
        <p:nvSpPr>
          <p:cNvPr id="142" name="Google Shape;142;p2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3" name="Google Shape;143;p24"/>
          <p:cNvPicPr preferRelativeResize="0"/>
          <p:nvPr/>
        </p:nvPicPr>
        <p:blipFill>
          <a:blip r:embed="rId3">
            <a:alphaModFix/>
          </a:blip>
          <a:stretch>
            <a:fillRect/>
          </a:stretch>
        </p:blipFill>
        <p:spPr>
          <a:xfrm>
            <a:off x="3269700" y="1576388"/>
            <a:ext cx="5562600" cy="1990725"/>
          </a:xfrm>
          <a:prstGeom prst="rect">
            <a:avLst/>
          </a:prstGeom>
          <a:noFill/>
          <a:ln>
            <a:noFill/>
          </a:ln>
        </p:spPr>
      </p:pic>
      <p:pic>
        <p:nvPicPr>
          <p:cNvPr id="144" name="Google Shape;144;p24"/>
          <p:cNvPicPr preferRelativeResize="0"/>
          <p:nvPr/>
        </p:nvPicPr>
        <p:blipFill>
          <a:blip r:embed="rId4">
            <a:alphaModFix/>
          </a:blip>
          <a:stretch>
            <a:fillRect/>
          </a:stretch>
        </p:blipFill>
        <p:spPr>
          <a:xfrm>
            <a:off x="2224398" y="2304325"/>
            <a:ext cx="1177524" cy="956751"/>
          </a:xfrm>
          <a:prstGeom prst="rect">
            <a:avLst/>
          </a:prstGeom>
          <a:noFill/>
          <a:ln>
            <a:noFill/>
          </a:ln>
        </p:spPr>
      </p:pic>
      <p:pic>
        <p:nvPicPr>
          <p:cNvPr id="145" name="Google Shape;145;p24"/>
          <p:cNvPicPr preferRelativeResize="0"/>
          <p:nvPr/>
        </p:nvPicPr>
        <p:blipFill rotWithShape="1">
          <a:blip r:embed="rId5">
            <a:alphaModFix/>
          </a:blip>
          <a:srcRect b="18329" l="21659" r="21699" t="19135"/>
          <a:stretch/>
        </p:blipFill>
        <p:spPr>
          <a:xfrm>
            <a:off x="660450" y="1576400"/>
            <a:ext cx="1298771" cy="956749"/>
          </a:xfrm>
          <a:prstGeom prst="rect">
            <a:avLst/>
          </a:prstGeom>
          <a:noFill/>
          <a:ln>
            <a:noFill/>
          </a:ln>
        </p:spPr>
      </p:pic>
      <p:pic>
        <p:nvPicPr>
          <p:cNvPr id="146" name="Google Shape;146;p24"/>
          <p:cNvPicPr preferRelativeResize="0"/>
          <p:nvPr/>
        </p:nvPicPr>
        <p:blipFill>
          <a:blip r:embed="rId6">
            <a:alphaModFix/>
          </a:blip>
          <a:stretch>
            <a:fillRect/>
          </a:stretch>
        </p:blipFill>
        <p:spPr>
          <a:xfrm>
            <a:off x="311700" y="2751350"/>
            <a:ext cx="1911800" cy="1153675"/>
          </a:xfrm>
          <a:prstGeom prst="rect">
            <a:avLst/>
          </a:prstGeom>
          <a:noFill/>
          <a:ln>
            <a:noFill/>
          </a:ln>
        </p:spPr>
      </p:pic>
      <p:sp>
        <p:nvSpPr>
          <p:cNvPr id="147" name="Google Shape;147;p24"/>
          <p:cNvSpPr txBox="1"/>
          <p:nvPr/>
        </p:nvSpPr>
        <p:spPr>
          <a:xfrm>
            <a:off x="792525" y="4123225"/>
            <a:ext cx="4475400" cy="5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50">
                <a:solidFill>
                  <a:srgbClr val="1F1F1F"/>
                </a:solidFill>
                <a:highlight>
                  <a:srgbClr val="FFFFFF"/>
                </a:highlight>
              </a:rPr>
              <a:t>λ= 2L</a:t>
            </a:r>
            <a:endParaRPr sz="3100">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1528125" y="-7145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153" name="Google Shape;153;p25"/>
          <p:cNvSpPr txBox="1"/>
          <p:nvPr>
            <p:ph idx="1" type="body"/>
          </p:nvPr>
        </p:nvSpPr>
        <p:spPr>
          <a:xfrm>
            <a:off x="9816850" y="559075"/>
            <a:ext cx="15717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4" name="Google Shape;154;p25"/>
          <p:cNvPicPr preferRelativeResize="0"/>
          <p:nvPr/>
        </p:nvPicPr>
        <p:blipFill>
          <a:blip r:embed="rId3">
            <a:alphaModFix/>
          </a:blip>
          <a:stretch>
            <a:fillRect/>
          </a:stretch>
        </p:blipFill>
        <p:spPr>
          <a:xfrm>
            <a:off x="91375" y="873471"/>
            <a:ext cx="9144000" cy="3272425"/>
          </a:xfrm>
          <a:prstGeom prst="rect">
            <a:avLst/>
          </a:prstGeom>
          <a:noFill/>
          <a:ln>
            <a:noFill/>
          </a:ln>
        </p:spPr>
      </p:pic>
      <p:sp>
        <p:nvSpPr>
          <p:cNvPr id="155" name="Google Shape;155;p25"/>
          <p:cNvSpPr txBox="1"/>
          <p:nvPr/>
        </p:nvSpPr>
        <p:spPr>
          <a:xfrm>
            <a:off x="3550725" y="2664975"/>
            <a:ext cx="447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156" name="Google Shape;156;p25"/>
          <p:cNvSpPr txBox="1"/>
          <p:nvPr/>
        </p:nvSpPr>
        <p:spPr>
          <a:xfrm>
            <a:off x="91375" y="4207950"/>
            <a:ext cx="8702100" cy="738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The L in the square root is the linear density and the L in the denominator is the length of the standing wave</a:t>
            </a:r>
            <a:endParaRPr sz="1800">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Key points of the Demo</a:t>
            </a:r>
            <a:endParaRPr/>
          </a:p>
        </p:txBody>
      </p:sp>
      <p:sp>
        <p:nvSpPr>
          <p:cNvPr id="162" name="Google Shape;162;p26"/>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string tension which we adjusted using different masses, alters the pitches</a:t>
            </a:r>
            <a:endParaRPr/>
          </a:p>
          <a:p>
            <a:pPr indent="-342900" lvl="0" marL="457200" rtl="0" algn="l">
              <a:spcBef>
                <a:spcPts val="0"/>
              </a:spcBef>
              <a:spcAft>
                <a:spcPts val="0"/>
              </a:spcAft>
              <a:buSzPts val="1800"/>
              <a:buChar char="-"/>
            </a:pPr>
            <a:r>
              <a:rPr lang="en"/>
              <a:t>The length of the string inversely alters the pitch</a:t>
            </a:r>
            <a:endParaRPr/>
          </a:p>
          <a:p>
            <a:pPr indent="-342900" lvl="0" marL="457200" rtl="0" algn="l">
              <a:spcBef>
                <a:spcPts val="0"/>
              </a:spcBef>
              <a:spcAft>
                <a:spcPts val="0"/>
              </a:spcAft>
              <a:buSzPts val="1800"/>
              <a:buChar char="-"/>
            </a:pPr>
            <a:r>
              <a:rPr lang="en"/>
              <a:t>The mass per unit length of the string (linear density), inversely alters the pitch. Therefore, the type of material of the string also alters the pitch</a:t>
            </a:r>
            <a:endParaRPr/>
          </a:p>
          <a:p>
            <a:pPr indent="0" lvl="0" marL="457200" rtl="0" algn="l">
              <a:spcBef>
                <a:spcPts val="1200"/>
              </a:spcBef>
              <a:spcAft>
                <a:spcPts val="1200"/>
              </a:spcAft>
              <a:buNone/>
            </a:pPr>
            <a:r>
              <a:t/>
            </a:r>
            <a:endParaRPr/>
          </a:p>
        </p:txBody>
      </p:sp>
      <p:pic>
        <p:nvPicPr>
          <p:cNvPr id="163" name="Google Shape;163;p26"/>
          <p:cNvPicPr preferRelativeResize="0"/>
          <p:nvPr/>
        </p:nvPicPr>
        <p:blipFill>
          <a:blip r:embed="rId3">
            <a:alphaModFix/>
          </a:blip>
          <a:stretch>
            <a:fillRect/>
          </a:stretch>
        </p:blipFill>
        <p:spPr>
          <a:xfrm>
            <a:off x="6569850" y="3077375"/>
            <a:ext cx="1805800" cy="1805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 little more on Consonance and Dissonance</a:t>
            </a:r>
            <a:endParaRPr/>
          </a:p>
        </p:txBody>
      </p:sp>
      <p:sp>
        <p:nvSpPr>
          <p:cNvPr id="169" name="Google Shape;169;p27"/>
          <p:cNvSpPr txBox="1"/>
          <p:nvPr>
            <p:ph idx="1" type="body"/>
          </p:nvPr>
        </p:nvSpPr>
        <p:spPr>
          <a:xfrm>
            <a:off x="311700" y="1250900"/>
            <a:ext cx="8520600" cy="5049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u="sng">
                <a:solidFill>
                  <a:schemeClr val="hlink"/>
                </a:solidFill>
                <a:hlinkClick r:id="rId3"/>
              </a:rPr>
              <a:t>https://academo.org/demos/wave-interference-beat-frequency/</a:t>
            </a:r>
            <a:endParaRPr/>
          </a:p>
        </p:txBody>
      </p:sp>
      <p:pic>
        <p:nvPicPr>
          <p:cNvPr id="170" name="Google Shape;170;p27"/>
          <p:cNvPicPr preferRelativeResize="0"/>
          <p:nvPr/>
        </p:nvPicPr>
        <p:blipFill>
          <a:blip r:embed="rId4">
            <a:alphaModFix/>
          </a:blip>
          <a:stretch>
            <a:fillRect/>
          </a:stretch>
        </p:blipFill>
        <p:spPr>
          <a:xfrm>
            <a:off x="1489100" y="1755800"/>
            <a:ext cx="6165799" cy="3082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Practical Applications: tuning</a:t>
            </a:r>
            <a:endParaRPr/>
          </a:p>
        </p:txBody>
      </p:sp>
      <p:sp>
        <p:nvSpPr>
          <p:cNvPr id="176" name="Google Shape;176;p28"/>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How does music work? What did an Ancient Greek philosopher have to do with it? Why did he keep drowning people?&#10;&#10;Discover the answers to these questions and more as we take a tour through musical tuning systems, examining how the power of mathematics has helped us build and rebuild our methods of creating music throughout history. Pythagorean tuning, the Pythagorean comma, equal temperament - learn what these are and how they shaped the way we make music today.&#10;&#10;Join my Discord server to discuss this video and more:&#10;https://discord.gg/AVcU9w5gVW&#10;&#10;Give your feedback on this video here: [Feedback is now closed, thanks everyone for all the responses!]&#10;&#10;I created this video as part of a mathematics communication module at university, so would really appreciate your feedback. Leaving a comment or filling in the survey linked above would be perfect. Note your answers will be recorded and used in an evaluative report.&#10;&#10;SOURCES&#10;&#10;Math and Music: Harmonious Connections (Seymour Dale Publications) - Trudi H. Garland and Charity Vaughan Kahn, 1994&#10;Harmonograph (Wooden Books) - Anthony Asthon, 2005&#10;The Elements of Music (Wooden Books) - Jason Martineau, 2008&#10;Big Bangs: Five Musical Revolutions (Vintage) - Howard Goodall, 2001&#10;Music: A Mathematical Offering (University of Aberdeen) - David Bensen, 2008&#10;Pythagoras (Stanford Encyclopaedia of Philosophy) - Carl Huffman, 2005&#10;The Death of Pythagoras (Philosophy Now) - Bruce Pennington, 2010&#10;The Development of Musical Tuning Systems - Peter A. Frazier, 2001" id="177" name="Google Shape;177;p28" title="How Pythagoras Broke Music (and how we kind of fixed it)">
            <a:hlinkClick r:id="rId3"/>
          </p:cNvPr>
          <p:cNvPicPr preferRelativeResize="0"/>
          <p:nvPr/>
        </p:nvPicPr>
        <p:blipFill>
          <a:blip r:embed="rId4">
            <a:alphaModFix/>
          </a:blip>
          <a:stretch>
            <a:fillRect/>
          </a:stretch>
        </p:blipFill>
        <p:spPr>
          <a:xfrm>
            <a:off x="1290475" y="1225225"/>
            <a:ext cx="6563050" cy="3691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9"/>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Practical applications: Designing Instruments</a:t>
            </a:r>
            <a:endParaRPr/>
          </a:p>
        </p:txBody>
      </p:sp>
      <p:sp>
        <p:nvSpPr>
          <p:cNvPr id="183" name="Google Shape;183;p29"/>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4" name="Google Shape;184;p29"/>
          <p:cNvPicPr preferRelativeResize="0"/>
          <p:nvPr/>
        </p:nvPicPr>
        <p:blipFill>
          <a:blip r:embed="rId3">
            <a:alphaModFix/>
          </a:blip>
          <a:stretch>
            <a:fillRect/>
          </a:stretch>
        </p:blipFill>
        <p:spPr>
          <a:xfrm>
            <a:off x="352425" y="1147225"/>
            <a:ext cx="8439150" cy="3676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0"/>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Practical applications: Designing Instruments</a:t>
            </a:r>
            <a:endParaRPr/>
          </a:p>
        </p:txBody>
      </p:sp>
      <p:sp>
        <p:nvSpPr>
          <p:cNvPr id="190" name="Google Shape;190;p30"/>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1" name="Google Shape;191;p30"/>
          <p:cNvPicPr preferRelativeResize="0"/>
          <p:nvPr/>
        </p:nvPicPr>
        <p:blipFill>
          <a:blip r:embed="rId3">
            <a:alphaModFix/>
          </a:blip>
          <a:stretch>
            <a:fillRect/>
          </a:stretch>
        </p:blipFill>
        <p:spPr>
          <a:xfrm rot="-5400000">
            <a:off x="2764312" y="776213"/>
            <a:ext cx="3615400" cy="45134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1"/>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Practical applications: A Lyre</a:t>
            </a:r>
            <a:endParaRPr/>
          </a:p>
        </p:txBody>
      </p:sp>
      <p:sp>
        <p:nvSpPr>
          <p:cNvPr id="197" name="Google Shape;197;p31"/>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8" name="Google Shape;198;p31"/>
          <p:cNvPicPr preferRelativeResize="0"/>
          <p:nvPr/>
        </p:nvPicPr>
        <p:blipFill>
          <a:blip r:embed="rId3">
            <a:alphaModFix/>
          </a:blip>
          <a:stretch>
            <a:fillRect/>
          </a:stretch>
        </p:blipFill>
        <p:spPr>
          <a:xfrm>
            <a:off x="2806850" y="1262375"/>
            <a:ext cx="3530301" cy="35303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What is music?</a:t>
            </a:r>
            <a:endParaRPr/>
          </a:p>
        </p:txBody>
      </p:sp>
      <p:sp>
        <p:nvSpPr>
          <p:cNvPr id="71" name="Google Shape;71;p1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2" name="Google Shape;72;p14"/>
          <p:cNvPicPr preferRelativeResize="0"/>
          <p:nvPr/>
        </p:nvPicPr>
        <p:blipFill>
          <a:blip r:embed="rId3">
            <a:alphaModFix/>
          </a:blip>
          <a:stretch>
            <a:fillRect/>
          </a:stretch>
        </p:blipFill>
        <p:spPr>
          <a:xfrm>
            <a:off x="2895000" y="1225225"/>
            <a:ext cx="3354000" cy="3354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2"/>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Physics, Mathematics, and Music</a:t>
            </a:r>
            <a:endParaRPr/>
          </a:p>
        </p:txBody>
      </p:sp>
      <p:sp>
        <p:nvSpPr>
          <p:cNvPr id="204" name="Google Shape;204;p32"/>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5" name="Google Shape;205;p32"/>
          <p:cNvPicPr preferRelativeResize="0"/>
          <p:nvPr/>
        </p:nvPicPr>
        <p:blipFill>
          <a:blip r:embed="rId3">
            <a:alphaModFix/>
          </a:blip>
          <a:stretch>
            <a:fillRect/>
          </a:stretch>
        </p:blipFill>
        <p:spPr>
          <a:xfrm>
            <a:off x="2650050" y="1115325"/>
            <a:ext cx="3843901" cy="38439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3"/>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211" name="Google Shape;211;p33"/>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2" name="Google Shape;212;p33"/>
          <p:cNvPicPr preferRelativeResize="0"/>
          <p:nvPr/>
        </p:nvPicPr>
        <p:blipFill>
          <a:blip r:embed="rId3">
            <a:alphaModFix/>
          </a:blip>
          <a:stretch>
            <a:fillRect/>
          </a:stretch>
        </p:blipFill>
        <p:spPr>
          <a:xfrm>
            <a:off x="0" y="182880"/>
            <a:ext cx="9144000" cy="47777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What is music?</a:t>
            </a:r>
            <a:endParaRPr/>
          </a:p>
        </p:txBody>
      </p:sp>
      <p:sp>
        <p:nvSpPr>
          <p:cNvPr id="78" name="Google Shape;78;p15"/>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9" name="Google Shape;79;p15"/>
          <p:cNvPicPr preferRelativeResize="0"/>
          <p:nvPr/>
        </p:nvPicPr>
        <p:blipFill>
          <a:blip r:embed="rId3">
            <a:alphaModFix/>
          </a:blip>
          <a:stretch>
            <a:fillRect/>
          </a:stretch>
        </p:blipFill>
        <p:spPr>
          <a:xfrm>
            <a:off x="1332775" y="1259775"/>
            <a:ext cx="6146067" cy="3354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Sound, What is it?</a:t>
            </a:r>
            <a:endParaRPr/>
          </a:p>
        </p:txBody>
      </p:sp>
      <p:sp>
        <p:nvSpPr>
          <p:cNvPr id="85" name="Google Shape;85;p16"/>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6" name="Google Shape;86;p16"/>
          <p:cNvPicPr preferRelativeResize="0"/>
          <p:nvPr/>
        </p:nvPicPr>
        <p:blipFill>
          <a:blip r:embed="rId3">
            <a:alphaModFix/>
          </a:blip>
          <a:stretch>
            <a:fillRect/>
          </a:stretch>
        </p:blipFill>
        <p:spPr>
          <a:xfrm>
            <a:off x="2836088" y="835838"/>
            <a:ext cx="3471825" cy="3471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Waves, they are found all around us</a:t>
            </a:r>
            <a:endParaRPr/>
          </a:p>
        </p:txBody>
      </p:sp>
      <p:sp>
        <p:nvSpPr>
          <p:cNvPr id="92" name="Google Shape;92;p17"/>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3" name="Google Shape;93;p17"/>
          <p:cNvPicPr preferRelativeResize="0"/>
          <p:nvPr/>
        </p:nvPicPr>
        <p:blipFill rotWithShape="1">
          <a:blip r:embed="rId3">
            <a:alphaModFix/>
          </a:blip>
          <a:srcRect b="0" l="950" r="0" t="950"/>
          <a:stretch/>
        </p:blipFill>
        <p:spPr>
          <a:xfrm>
            <a:off x="1774327" y="1225227"/>
            <a:ext cx="5595350" cy="37768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Waves, they are found all around us</a:t>
            </a:r>
            <a:endParaRPr/>
          </a:p>
        </p:txBody>
      </p:sp>
      <p:sp>
        <p:nvSpPr>
          <p:cNvPr id="99" name="Google Shape;99;p18"/>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0" name="Google Shape;100;p18"/>
          <p:cNvPicPr preferRelativeResize="0"/>
          <p:nvPr/>
        </p:nvPicPr>
        <p:blipFill rotWithShape="1">
          <a:blip r:embed="rId3">
            <a:alphaModFix/>
          </a:blip>
          <a:srcRect b="0" l="0" r="0" t="7450"/>
          <a:stretch/>
        </p:blipFill>
        <p:spPr>
          <a:xfrm>
            <a:off x="1146750" y="1263663"/>
            <a:ext cx="6850500" cy="32771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Waves, they are found all around us</a:t>
            </a:r>
            <a:endParaRPr/>
          </a:p>
        </p:txBody>
      </p:sp>
      <p:sp>
        <p:nvSpPr>
          <p:cNvPr id="106" name="Google Shape;106;p19"/>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7" name="Google Shape;107;p19"/>
          <p:cNvPicPr preferRelativeResize="0"/>
          <p:nvPr/>
        </p:nvPicPr>
        <p:blipFill rotWithShape="1">
          <a:blip r:embed="rId3">
            <a:alphaModFix/>
          </a:blip>
          <a:srcRect b="0" l="0" r="0" t="18573"/>
          <a:stretch/>
        </p:blipFill>
        <p:spPr>
          <a:xfrm>
            <a:off x="1815238" y="1225225"/>
            <a:ext cx="5513524" cy="3532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The Physics of Sound: Waves</a:t>
            </a:r>
            <a:endParaRPr/>
          </a:p>
        </p:txBody>
      </p:sp>
      <p:sp>
        <p:nvSpPr>
          <p:cNvPr id="113" name="Google Shape;113;p20"/>
          <p:cNvSpPr txBox="1"/>
          <p:nvPr>
            <p:ph idx="1" type="body"/>
          </p:nvPr>
        </p:nvSpPr>
        <p:spPr>
          <a:xfrm>
            <a:off x="311700" y="1225225"/>
            <a:ext cx="3756600" cy="33528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en"/>
              <a:t>The wavelength affects the pitch </a:t>
            </a:r>
            <a:endParaRPr/>
          </a:p>
          <a:p>
            <a:pPr indent="-334327" lvl="0" marL="457200" rtl="0" algn="l">
              <a:spcBef>
                <a:spcPts val="0"/>
              </a:spcBef>
              <a:spcAft>
                <a:spcPts val="0"/>
              </a:spcAft>
              <a:buSzPct val="100000"/>
              <a:buChar char="-"/>
            </a:pPr>
            <a:r>
              <a:rPr lang="en"/>
              <a:t>The amplitude affects the volume</a:t>
            </a:r>
            <a:endParaRPr/>
          </a:p>
          <a:p>
            <a:pPr indent="-334327" lvl="0" marL="457200" rtl="0" algn="l">
              <a:spcBef>
                <a:spcPts val="0"/>
              </a:spcBef>
              <a:spcAft>
                <a:spcPts val="0"/>
              </a:spcAft>
              <a:buSzPct val="100000"/>
              <a:buChar char="-"/>
            </a:pPr>
            <a:r>
              <a:rPr lang="en"/>
              <a:t>A period is the time it takes for a full wavelength to “cycle” through</a:t>
            </a:r>
            <a:endParaRPr/>
          </a:p>
          <a:p>
            <a:pPr indent="-334327" lvl="0" marL="457200" rtl="0" algn="l">
              <a:spcBef>
                <a:spcPts val="0"/>
              </a:spcBef>
              <a:spcAft>
                <a:spcPts val="0"/>
              </a:spcAft>
              <a:buSzPct val="100000"/>
              <a:buChar char="-"/>
            </a:pPr>
            <a:r>
              <a:rPr lang="en"/>
              <a:t>A frequency is the amount of wavelengths that pass per second (hz)</a:t>
            </a:r>
            <a:endParaRPr/>
          </a:p>
          <a:p>
            <a:pPr indent="-334327" lvl="0" marL="457200" rtl="0" algn="l">
              <a:spcBef>
                <a:spcPts val="0"/>
              </a:spcBef>
              <a:spcAft>
                <a:spcPts val="0"/>
              </a:spcAft>
              <a:buSzPct val="100000"/>
              <a:buChar char="-"/>
            </a:pPr>
            <a:r>
              <a:rPr lang="en"/>
              <a:t>Middle C is 261.6Hz</a:t>
            </a:r>
            <a:endParaRPr/>
          </a:p>
          <a:p>
            <a:pPr indent="0" lvl="0" marL="457200" rtl="0" algn="l">
              <a:spcBef>
                <a:spcPts val="1200"/>
              </a:spcBef>
              <a:spcAft>
                <a:spcPts val="1200"/>
              </a:spcAft>
              <a:buNone/>
            </a:pPr>
            <a:r>
              <a:t/>
            </a:r>
            <a:endParaRPr/>
          </a:p>
        </p:txBody>
      </p:sp>
      <p:pic>
        <p:nvPicPr>
          <p:cNvPr id="114" name="Google Shape;114;p20"/>
          <p:cNvPicPr preferRelativeResize="0"/>
          <p:nvPr/>
        </p:nvPicPr>
        <p:blipFill>
          <a:blip r:embed="rId3">
            <a:alphaModFix/>
          </a:blip>
          <a:stretch>
            <a:fillRect/>
          </a:stretch>
        </p:blipFill>
        <p:spPr>
          <a:xfrm>
            <a:off x="3950688" y="1477175"/>
            <a:ext cx="4881624" cy="27459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Period, Frequency, and Wavelength</a:t>
            </a:r>
            <a:endParaRPr/>
          </a:p>
        </p:txBody>
      </p:sp>
      <p:sp>
        <p:nvSpPr>
          <p:cNvPr id="120" name="Google Shape;120;p21"/>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1" name="Google Shape;121;p21"/>
          <p:cNvPicPr preferRelativeResize="0"/>
          <p:nvPr/>
        </p:nvPicPr>
        <p:blipFill rotWithShape="1">
          <a:blip r:embed="rId3">
            <a:alphaModFix/>
          </a:blip>
          <a:srcRect b="0" l="0" r="0" t="48070"/>
          <a:stretch/>
        </p:blipFill>
        <p:spPr>
          <a:xfrm>
            <a:off x="39288" y="1601975"/>
            <a:ext cx="9065425" cy="2600501"/>
          </a:xfrm>
          <a:prstGeom prst="rect">
            <a:avLst/>
          </a:prstGeom>
          <a:noFill/>
          <a:ln>
            <a:noFill/>
          </a:ln>
        </p:spPr>
      </p:pic>
      <p:pic>
        <p:nvPicPr>
          <p:cNvPr id="122" name="Google Shape;122;p21"/>
          <p:cNvPicPr preferRelativeResize="0"/>
          <p:nvPr/>
        </p:nvPicPr>
        <p:blipFill rotWithShape="1">
          <a:blip r:embed="rId4">
            <a:alphaModFix/>
          </a:blip>
          <a:srcRect b="18329" l="21659" r="21699" t="19135"/>
          <a:stretch/>
        </p:blipFill>
        <p:spPr>
          <a:xfrm>
            <a:off x="4817200" y="3487725"/>
            <a:ext cx="1298771" cy="9567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