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Nuni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20812E-57DF-4555-907E-0618F36056E8}">
  <a:tblStyle styleId="{8720812E-57DF-4555-907E-0618F36056E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5.xml"/><Relationship Id="rId33" Type="http://schemas.openxmlformats.org/officeDocument/2006/relationships/font" Target="fonts/Nunito-boldItalic.fntdata"/><Relationship Id="rId10" Type="http://schemas.openxmlformats.org/officeDocument/2006/relationships/slide" Target="slides/slide4.xml"/><Relationship Id="rId32" Type="http://schemas.openxmlformats.org/officeDocument/2006/relationships/font" Target="fonts/Nunito-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1b1a59175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1b1a59175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Book demo to introduce friction</a:t>
            </a: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1b1a591753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1b1a591753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1b1a591753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1b1a591753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Increasing angle decreases normal force</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Recall normal force acts to prevent objects from passing through each other, and will only be as large as necessary to do so</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So when it’s on a flat surface, the only way to explain the object not flying into the air or falling through the surface is if the normal force is equal in magnitude to the force of gravity</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When an object is on an inclined plane, the normal force is still in the direction normal to the surface, but now is equal in magnitude to only a </a:t>
            </a:r>
            <a:r>
              <a:rPr i="1" lang="en" sz="1200">
                <a:solidFill>
                  <a:schemeClr val="dk1"/>
                </a:solidFill>
              </a:rPr>
              <a:t>fraction</a:t>
            </a:r>
            <a:r>
              <a:rPr lang="en" sz="1200">
                <a:solidFill>
                  <a:schemeClr val="dk1"/>
                </a:solidFill>
              </a:rPr>
              <a:t> of the force of gravity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formula for friction force is __ * normal force</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So it follows that with less normal force there is less friction force</a:t>
            </a:r>
            <a:endParaRPr sz="1200">
              <a:solidFill>
                <a:schemeClr val="dk1"/>
              </a:solidFill>
            </a:endParaRPr>
          </a:p>
          <a:p>
            <a:pPr indent="0" lvl="0" marL="0" rtl="0" algn="l">
              <a:spcBef>
                <a:spcPts val="800"/>
              </a:spcBef>
              <a:spcAft>
                <a:spcPts val="0"/>
              </a:spcAft>
              <a:buNone/>
            </a:pPr>
            <a:r>
              <a:t/>
            </a: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4aadd3687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4aadd3687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Increasing angle decreases normal force</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Recall normal force acts to prevent objects from passing through each other, and will only be as large as necessary to do so</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So when it’s on a flat surface, the only way to explain the object not flying into the air or falling through the surface is if the normal force is equal in magnitude to the force of gravity</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When an object is on an inclined plane, the normal force is still in the direction normal to the surface, but now is equal in magnitude to only a </a:t>
            </a:r>
            <a:r>
              <a:rPr i="1" lang="en" sz="1200">
                <a:solidFill>
                  <a:schemeClr val="dk1"/>
                </a:solidFill>
              </a:rPr>
              <a:t>fraction</a:t>
            </a:r>
            <a:r>
              <a:rPr lang="en" sz="1200">
                <a:solidFill>
                  <a:schemeClr val="dk1"/>
                </a:solidFill>
              </a:rPr>
              <a:t> of the force of gravity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formula for friction force is __ * normal force</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So it follows that with less normal force there is less friction force</a:t>
            </a:r>
            <a:endParaRPr sz="1200">
              <a:solidFill>
                <a:schemeClr val="dk1"/>
              </a:solidFill>
            </a:endParaRPr>
          </a:p>
          <a:p>
            <a:pPr indent="0" lvl="0" marL="0" rtl="0" algn="l">
              <a:spcBef>
                <a:spcPts val="800"/>
              </a:spcBef>
              <a:spcAft>
                <a:spcPts val="0"/>
              </a:spcAft>
              <a:buNone/>
            </a:pPr>
            <a:r>
              <a:t/>
            </a: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4aadd3687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4aadd3687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Increasing angle decreases normal force</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Recall normal force acts to prevent objects from passing through each other, and will only be as large as necessary to do so</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So when it’s on a flat surface, the only way to explain the object not flying into the air or falling through the surface is if the normal force is equal in magnitude to the force of gravity</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When an object is on an inclined plane, the normal force is still in the direction normal to the surface, but now is equal in magnitude to only a </a:t>
            </a:r>
            <a:r>
              <a:rPr i="1" lang="en" sz="1200">
                <a:solidFill>
                  <a:schemeClr val="dk1"/>
                </a:solidFill>
              </a:rPr>
              <a:t>fraction</a:t>
            </a:r>
            <a:r>
              <a:rPr lang="en" sz="1200">
                <a:solidFill>
                  <a:schemeClr val="dk1"/>
                </a:solidFill>
              </a:rPr>
              <a:t> of the force of gravity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formula for friction force is __ * normal force</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So it follows that with less normal force there is less friction force</a:t>
            </a:r>
            <a:endParaRPr sz="1200">
              <a:solidFill>
                <a:schemeClr val="dk1"/>
              </a:solidFill>
            </a:endParaRPr>
          </a:p>
          <a:p>
            <a:pPr indent="0" lvl="0" marL="0" rtl="0" algn="l">
              <a:spcBef>
                <a:spcPts val="800"/>
              </a:spcBef>
              <a:spcAft>
                <a:spcPts val="0"/>
              </a:spcAft>
              <a:buNone/>
            </a:pPr>
            <a:r>
              <a:t/>
            </a: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4aadd3687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4aadd3687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Increasing angle decreases normal force</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Recall normal force acts to prevent objects from passing through each other, and will only be as large as necessary to do so</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So when it’s on a flat surface, the only way to explain the object not flying into the air or falling through the surface is if the normal force is equal in magnitude to the force of gravity</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When an object is on an inclined plane, the normal force is still in the direction normal to the surface, but now is equal in magnitude to only a </a:t>
            </a:r>
            <a:r>
              <a:rPr i="1" lang="en" sz="1200">
                <a:solidFill>
                  <a:schemeClr val="dk1"/>
                </a:solidFill>
              </a:rPr>
              <a:t>fraction</a:t>
            </a:r>
            <a:r>
              <a:rPr lang="en" sz="1200">
                <a:solidFill>
                  <a:schemeClr val="dk1"/>
                </a:solidFill>
              </a:rPr>
              <a:t> of the force of gravity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formula for friction force is __ * normal force</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So it follows that with less normal force there is less friction force</a:t>
            </a:r>
            <a:endParaRPr sz="1200">
              <a:solidFill>
                <a:schemeClr val="dk1"/>
              </a:solidFill>
            </a:endParaRPr>
          </a:p>
          <a:p>
            <a:pPr indent="0" lvl="0" marL="0" rtl="0" algn="l">
              <a:spcBef>
                <a:spcPts val="800"/>
              </a:spcBef>
              <a:spcAft>
                <a:spcPts val="0"/>
              </a:spcAft>
              <a:buNone/>
            </a:pPr>
            <a:r>
              <a:t/>
            </a: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1d5e6a1fc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1d5e6a1fc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Increasing angle decreases normal force</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Recall normal force acts to prevent objects from passing through each other, and will only be as large as necessary to do so</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So when it’s on a flat surface, the only way to explain the object not flying into the air or falling through the surface is if the normal force is equal in magnitude to the force of gravity</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When an object is on an inclined plane, the normal force is still in the direction normal to the surface, but now is equal in magnitude to only a </a:t>
            </a:r>
            <a:r>
              <a:rPr i="1" lang="en" sz="1200">
                <a:solidFill>
                  <a:schemeClr val="dk1"/>
                </a:solidFill>
              </a:rPr>
              <a:t>fraction</a:t>
            </a:r>
            <a:r>
              <a:rPr lang="en" sz="1200">
                <a:solidFill>
                  <a:schemeClr val="dk1"/>
                </a:solidFill>
              </a:rPr>
              <a:t> of the force of gravity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formula for friction force is __ * normal force</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So it follows that with less normal force there is less friction force</a:t>
            </a: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1b1a591753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1b1a591753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2737" lvl="0" marL="457200" rtl="0" algn="l">
              <a:lnSpc>
                <a:spcPct val="95000"/>
              </a:lnSpc>
              <a:spcBef>
                <a:spcPts val="0"/>
              </a:spcBef>
              <a:spcAft>
                <a:spcPts val="0"/>
              </a:spcAft>
              <a:buClr>
                <a:srgbClr val="233A44"/>
              </a:buClr>
              <a:buSzPts val="1325"/>
              <a:buFont typeface="Arial"/>
              <a:buChar char="●"/>
            </a:pPr>
            <a:r>
              <a:rPr lang="en" sz="1325">
                <a:solidFill>
                  <a:srgbClr val="233A44"/>
                </a:solidFill>
              </a:rPr>
              <a:t>Have students predict the placement of each combination in the race (+ explain their ranking)</a:t>
            </a:r>
            <a:endParaRPr sz="1325">
              <a:solidFill>
                <a:srgbClr val="233A44"/>
              </a:solidFill>
            </a:endParaRPr>
          </a:p>
          <a:p>
            <a:pPr indent="-312737" lvl="0" marL="457200" rtl="0" algn="l">
              <a:lnSpc>
                <a:spcPct val="95000"/>
              </a:lnSpc>
              <a:spcBef>
                <a:spcPts val="0"/>
              </a:spcBef>
              <a:spcAft>
                <a:spcPts val="0"/>
              </a:spcAft>
              <a:buClr>
                <a:srgbClr val="233A44"/>
              </a:buClr>
              <a:buSzPts val="1325"/>
              <a:buFont typeface="Arial"/>
              <a:buChar char="●"/>
            </a:pPr>
            <a:r>
              <a:rPr lang="en" sz="1325">
                <a:solidFill>
                  <a:srgbClr val="233A44"/>
                </a:solidFill>
              </a:rPr>
              <a:t>Was there anything unexpected?</a:t>
            </a:r>
            <a:endParaRPr sz="1325">
              <a:solidFill>
                <a:srgbClr val="233A44"/>
              </a:solidFill>
            </a:endParaRPr>
          </a:p>
          <a:p>
            <a:pPr indent="-312737" lvl="0" marL="457200" rtl="0" algn="l">
              <a:lnSpc>
                <a:spcPct val="95000"/>
              </a:lnSpc>
              <a:spcBef>
                <a:spcPts val="0"/>
              </a:spcBef>
              <a:spcAft>
                <a:spcPts val="0"/>
              </a:spcAft>
              <a:buClr>
                <a:srgbClr val="233A44"/>
              </a:buClr>
              <a:buSzPts val="1325"/>
              <a:buFont typeface="Arial"/>
              <a:buChar char="●"/>
            </a:pPr>
            <a:r>
              <a:rPr lang="en" sz="1325">
                <a:solidFill>
                  <a:srgbClr val="233A44"/>
                </a:solidFill>
              </a:rPr>
              <a:t>Another race where the material on all the blocks is cork</a:t>
            </a:r>
            <a:endParaRPr sz="1325">
              <a:solidFill>
                <a:srgbClr val="233A44"/>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4aadd3687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4aadd3687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Show difference in angle for block with dry vs. wet cork on wood track</a:t>
            </a:r>
            <a:endParaRPr sz="1200"/>
          </a:p>
          <a:p>
            <a:pPr indent="-304800" lvl="0" marL="457200" rtl="0" algn="l">
              <a:spcBef>
                <a:spcPts val="0"/>
              </a:spcBef>
              <a:spcAft>
                <a:spcPts val="0"/>
              </a:spcAft>
              <a:buSzPts val="1200"/>
              <a:buChar char="●"/>
            </a:pPr>
            <a:r>
              <a:rPr lang="en" sz="1200"/>
              <a:t>How exactly the material’s properties will change depends on its chemical make-up, porosity, etc.</a:t>
            </a:r>
            <a:endParaRPr sz="1200"/>
          </a:p>
          <a:p>
            <a:pPr indent="-304800" lvl="1" marL="914400" rtl="0" algn="l">
              <a:spcBef>
                <a:spcPts val="0"/>
              </a:spcBef>
              <a:spcAft>
                <a:spcPts val="0"/>
              </a:spcAft>
              <a:buSzPts val="1200"/>
              <a:buChar char="○"/>
            </a:pPr>
            <a:r>
              <a:rPr lang="en" sz="1200"/>
              <a:t>As a rule of thumb, smooth surfaces like tile get more slippery b/c the water (or other lubricant) remains as a layer in between the two materials</a:t>
            </a:r>
            <a:endParaRPr sz="1200"/>
          </a:p>
          <a:p>
            <a:pPr indent="-304800" lvl="1" marL="914400" rtl="0" algn="l">
              <a:spcBef>
                <a:spcPts val="0"/>
              </a:spcBef>
              <a:spcAft>
                <a:spcPts val="0"/>
              </a:spcAft>
              <a:buSzPts val="1200"/>
              <a:buChar char="○"/>
            </a:pPr>
            <a:r>
              <a:rPr lang="en" sz="1200"/>
              <a:t>Absorbent materials like your skin get more “grippy” (opening a plastic bag example)</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1b1a591753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1b1a591753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Show difference in angle for block with dry vs. wet cork on wood track</a:t>
            </a:r>
            <a:endParaRPr sz="1200"/>
          </a:p>
          <a:p>
            <a:pPr indent="-304800" lvl="0" marL="457200" rtl="0" algn="l">
              <a:spcBef>
                <a:spcPts val="0"/>
              </a:spcBef>
              <a:spcAft>
                <a:spcPts val="0"/>
              </a:spcAft>
              <a:buSzPts val="1200"/>
              <a:buChar char="●"/>
            </a:pPr>
            <a:r>
              <a:rPr lang="en" sz="1200"/>
              <a:t>How exactly the material’s properties will change depends on its chemical make-up, porosity, etc.</a:t>
            </a:r>
            <a:endParaRPr sz="1200"/>
          </a:p>
          <a:p>
            <a:pPr indent="-304800" lvl="1" marL="914400" rtl="0" algn="l">
              <a:spcBef>
                <a:spcPts val="0"/>
              </a:spcBef>
              <a:spcAft>
                <a:spcPts val="0"/>
              </a:spcAft>
              <a:buSzPts val="1200"/>
              <a:buChar char="○"/>
            </a:pPr>
            <a:r>
              <a:rPr lang="en" sz="1200"/>
              <a:t>As a rule of thumb, smooth surfaces like tile get more slippery b/c the water (or other lubricant) remains as a layer in between the two materials</a:t>
            </a:r>
            <a:endParaRPr sz="1200"/>
          </a:p>
          <a:p>
            <a:pPr indent="-304800" lvl="1" marL="914400" rtl="0" algn="l">
              <a:spcBef>
                <a:spcPts val="0"/>
              </a:spcBef>
              <a:spcAft>
                <a:spcPts val="0"/>
              </a:spcAft>
              <a:buSzPts val="1200"/>
              <a:buChar char="○"/>
            </a:pPr>
            <a:r>
              <a:rPr lang="en" sz="1200"/>
              <a:t>Absorbent</a:t>
            </a:r>
            <a:r>
              <a:rPr lang="en" sz="1200"/>
              <a:t> materials like your skin get more “grippy” (opening a plastic bag example)</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1b1a591753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1b1a591753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Go through toolkit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Emphasize the fact that we are now working in 2 dimensions</a:t>
            </a:r>
            <a:endParaRPr sz="1200">
              <a:solidFill>
                <a:schemeClr val="dk1"/>
              </a:solidFill>
            </a:endParaRPr>
          </a:p>
          <a:p>
            <a:pPr indent="-304800" lvl="0" marL="457200" rtl="0" algn="l">
              <a:spcBef>
                <a:spcPts val="0"/>
              </a:spcBef>
              <a:spcAft>
                <a:spcPts val="0"/>
              </a:spcAft>
              <a:buClr>
                <a:srgbClr val="233A44"/>
              </a:buClr>
              <a:buSzPts val="1200"/>
              <a:buChar char="●"/>
            </a:pPr>
            <a:r>
              <a:rPr lang="en" sz="1200">
                <a:solidFill>
                  <a:srgbClr val="233A44"/>
                </a:solidFill>
              </a:rPr>
              <a:t>F</a:t>
            </a:r>
            <a:r>
              <a:rPr baseline="-25000" lang="en" sz="1200">
                <a:solidFill>
                  <a:srgbClr val="233A44"/>
                </a:solidFill>
              </a:rPr>
              <a:t>net</a:t>
            </a:r>
            <a:r>
              <a:rPr lang="en" sz="1200">
                <a:solidFill>
                  <a:srgbClr val="233A44"/>
                </a:solidFill>
              </a:rPr>
              <a:t> = ma = F</a:t>
            </a:r>
            <a:r>
              <a:rPr baseline="-25000" lang="en" sz="1200">
                <a:solidFill>
                  <a:srgbClr val="233A44"/>
                </a:solidFill>
              </a:rPr>
              <a:t>g</a:t>
            </a:r>
            <a:r>
              <a:rPr lang="en" sz="1200">
                <a:solidFill>
                  <a:srgbClr val="233A44"/>
                </a:solidFill>
              </a:rPr>
              <a:t>+ F</a:t>
            </a:r>
            <a:r>
              <a:rPr baseline="-25000" lang="en" sz="1200">
                <a:solidFill>
                  <a:srgbClr val="233A44"/>
                </a:solidFill>
              </a:rPr>
              <a:t>N</a:t>
            </a:r>
            <a:r>
              <a:rPr lang="en" sz="1200">
                <a:solidFill>
                  <a:srgbClr val="233A44"/>
                </a:solidFill>
              </a:rPr>
              <a:t>= F</a:t>
            </a:r>
            <a:r>
              <a:rPr baseline="-25000" lang="en" sz="1200">
                <a:solidFill>
                  <a:srgbClr val="233A44"/>
                </a:solidFill>
              </a:rPr>
              <a:t>g</a:t>
            </a:r>
            <a:r>
              <a:rPr lang="en" sz="1200">
                <a:solidFill>
                  <a:srgbClr val="233A44"/>
                </a:solidFill>
              </a:rPr>
              <a:t> + μF</a:t>
            </a:r>
            <a:r>
              <a:rPr baseline="-25000" lang="en" sz="1200">
                <a:solidFill>
                  <a:srgbClr val="233A44"/>
                </a:solidFill>
              </a:rPr>
              <a:t>N</a:t>
            </a:r>
            <a:r>
              <a:rPr lang="en" sz="1200">
                <a:solidFill>
                  <a:srgbClr val="233A44"/>
                </a:solidFill>
              </a:rPr>
              <a:t> so if we want to isolate for μ…</a:t>
            </a:r>
            <a:endParaRPr sz="8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en" sz="1200"/>
              <a:t>Hand out Sticky Situation worksheet</a:t>
            </a:r>
            <a:endParaRPr sz="1200"/>
          </a:p>
          <a:p>
            <a:pPr indent="-304800" lvl="0" marL="457200" rtl="0" algn="l">
              <a:spcBef>
                <a:spcPts val="0"/>
              </a:spcBef>
              <a:spcAft>
                <a:spcPts val="0"/>
              </a:spcAft>
              <a:buSzPts val="1200"/>
              <a:buChar char="●"/>
            </a:pPr>
            <a:r>
              <a:rPr lang="en" sz="1200"/>
              <a:t>Mention you can do this with both kinetic and max static coefficient, but deriving kinetic coefficient will require more equipment like motion sensors</a:t>
            </a:r>
            <a:endParaRPr sz="1200"/>
          </a:p>
          <a:p>
            <a:pPr indent="-304800" lvl="0" marL="457200" rtl="0" algn="l">
              <a:spcBef>
                <a:spcPts val="0"/>
              </a:spcBef>
              <a:spcAft>
                <a:spcPts val="0"/>
              </a:spcAft>
              <a:buSzPts val="1200"/>
              <a:buChar char="●"/>
            </a:pPr>
            <a:r>
              <a:rPr lang="en" sz="1200"/>
              <a:t>Students pick a material for the block and which track they’d like to use</a:t>
            </a:r>
            <a:endParaRPr sz="1200"/>
          </a:p>
          <a:p>
            <a:pPr indent="-304800" lvl="0" marL="457200" rtl="0" algn="l">
              <a:spcBef>
                <a:spcPts val="0"/>
              </a:spcBef>
              <a:spcAft>
                <a:spcPts val="0"/>
              </a:spcAft>
              <a:buSzPts val="1200"/>
              <a:buChar char="●"/>
            </a:pPr>
            <a:r>
              <a:rPr lang="en" sz="1200"/>
              <a:t>Measure rise and run of the ramp at the max angle before block starts to slip</a:t>
            </a:r>
            <a:endParaRPr sz="1200"/>
          </a:p>
          <a:p>
            <a:pPr indent="-304800" lvl="0" marL="457200" rtl="0" algn="l">
              <a:spcBef>
                <a:spcPts val="0"/>
              </a:spcBef>
              <a:spcAft>
                <a:spcPts val="0"/>
              </a:spcAft>
              <a:buSzPts val="1200"/>
              <a:buChar char="●"/>
            </a:pPr>
            <a:r>
              <a:rPr lang="en" sz="1200"/>
              <a:t>Give students some time to try and figure out how they can derive the coefficient</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4aadd3687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4aadd3687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Go through toolkit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Emphasize the fact that we are now working in 2 dimensions</a:t>
            </a:r>
            <a:endParaRPr sz="1200">
              <a:solidFill>
                <a:schemeClr val="dk1"/>
              </a:solidFill>
            </a:endParaRPr>
          </a:p>
          <a:p>
            <a:pPr indent="-304800" lvl="0" marL="457200" rtl="0" algn="l">
              <a:spcBef>
                <a:spcPts val="0"/>
              </a:spcBef>
              <a:spcAft>
                <a:spcPts val="0"/>
              </a:spcAft>
              <a:buClr>
                <a:srgbClr val="233A44"/>
              </a:buClr>
              <a:buSzPts val="1200"/>
              <a:buChar char="●"/>
            </a:pPr>
            <a:r>
              <a:rPr lang="en" sz="1200">
                <a:solidFill>
                  <a:srgbClr val="233A44"/>
                </a:solidFill>
              </a:rPr>
              <a:t>F</a:t>
            </a:r>
            <a:r>
              <a:rPr baseline="-25000" lang="en" sz="1200">
                <a:solidFill>
                  <a:srgbClr val="233A44"/>
                </a:solidFill>
              </a:rPr>
              <a:t>net</a:t>
            </a:r>
            <a:r>
              <a:rPr lang="en" sz="1200">
                <a:solidFill>
                  <a:srgbClr val="233A44"/>
                </a:solidFill>
              </a:rPr>
              <a:t> = ma = F</a:t>
            </a:r>
            <a:r>
              <a:rPr baseline="-25000" lang="en" sz="1200">
                <a:solidFill>
                  <a:srgbClr val="233A44"/>
                </a:solidFill>
              </a:rPr>
              <a:t>g</a:t>
            </a:r>
            <a:r>
              <a:rPr lang="en" sz="1200">
                <a:solidFill>
                  <a:srgbClr val="233A44"/>
                </a:solidFill>
              </a:rPr>
              <a:t>+ F</a:t>
            </a:r>
            <a:r>
              <a:rPr baseline="-25000" lang="en" sz="1200">
                <a:solidFill>
                  <a:srgbClr val="233A44"/>
                </a:solidFill>
              </a:rPr>
              <a:t>N</a:t>
            </a:r>
            <a:r>
              <a:rPr lang="en" sz="1200">
                <a:solidFill>
                  <a:srgbClr val="233A44"/>
                </a:solidFill>
              </a:rPr>
              <a:t>= F</a:t>
            </a:r>
            <a:r>
              <a:rPr baseline="-25000" lang="en" sz="1200">
                <a:solidFill>
                  <a:srgbClr val="233A44"/>
                </a:solidFill>
              </a:rPr>
              <a:t>g</a:t>
            </a:r>
            <a:r>
              <a:rPr lang="en" sz="1200">
                <a:solidFill>
                  <a:srgbClr val="233A44"/>
                </a:solidFill>
              </a:rPr>
              <a:t> + μF</a:t>
            </a:r>
            <a:r>
              <a:rPr baseline="-25000" lang="en" sz="1200">
                <a:solidFill>
                  <a:srgbClr val="233A44"/>
                </a:solidFill>
              </a:rPr>
              <a:t>N</a:t>
            </a:r>
            <a:r>
              <a:rPr lang="en" sz="1200">
                <a:solidFill>
                  <a:srgbClr val="233A44"/>
                </a:solidFill>
              </a:rPr>
              <a:t> so if we want to isolate for μ…</a:t>
            </a:r>
            <a:endParaRPr sz="8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en" sz="1200"/>
              <a:t>Hand out Sticky Situation worksheet</a:t>
            </a:r>
            <a:endParaRPr sz="1200"/>
          </a:p>
          <a:p>
            <a:pPr indent="-304800" lvl="0" marL="457200" rtl="0" algn="l">
              <a:spcBef>
                <a:spcPts val="0"/>
              </a:spcBef>
              <a:spcAft>
                <a:spcPts val="0"/>
              </a:spcAft>
              <a:buSzPts val="1200"/>
              <a:buChar char="●"/>
            </a:pPr>
            <a:r>
              <a:rPr lang="en" sz="1200"/>
              <a:t>Mention you can do this with both kinetic and max static coefficient, but deriving kinetic coefficient will require more equipment like motion sensors</a:t>
            </a:r>
            <a:endParaRPr sz="1200"/>
          </a:p>
          <a:p>
            <a:pPr indent="-304800" lvl="0" marL="457200" rtl="0" algn="l">
              <a:spcBef>
                <a:spcPts val="0"/>
              </a:spcBef>
              <a:spcAft>
                <a:spcPts val="0"/>
              </a:spcAft>
              <a:buSzPts val="1200"/>
              <a:buChar char="●"/>
            </a:pPr>
            <a:r>
              <a:rPr lang="en" sz="1200"/>
              <a:t>Students pick a material for the block and which track they’d like to use</a:t>
            </a:r>
            <a:endParaRPr sz="1200"/>
          </a:p>
          <a:p>
            <a:pPr indent="-304800" lvl="0" marL="457200" rtl="0" algn="l">
              <a:spcBef>
                <a:spcPts val="0"/>
              </a:spcBef>
              <a:spcAft>
                <a:spcPts val="0"/>
              </a:spcAft>
              <a:buSzPts val="1200"/>
              <a:buChar char="●"/>
            </a:pPr>
            <a:r>
              <a:rPr lang="en" sz="1200"/>
              <a:t>Measure rise and run of the ramp at the max angle before block starts to slip</a:t>
            </a:r>
            <a:endParaRPr sz="1200"/>
          </a:p>
          <a:p>
            <a:pPr indent="-304800" lvl="0" marL="457200" rtl="0" algn="l">
              <a:spcBef>
                <a:spcPts val="0"/>
              </a:spcBef>
              <a:spcAft>
                <a:spcPts val="0"/>
              </a:spcAft>
              <a:buSzPts val="1200"/>
              <a:buChar char="●"/>
            </a:pPr>
            <a:r>
              <a:rPr lang="en" sz="1200"/>
              <a:t>Give students some time to try and figure out how they can derive the coefficient</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1bdd8e034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1bdd8e034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Need </a:t>
            </a:r>
            <a:r>
              <a:rPr lang="en" sz="1200">
                <a:solidFill>
                  <a:srgbClr val="233A44"/>
                </a:solidFill>
              </a:rPr>
              <a:t>F</a:t>
            </a:r>
            <a:r>
              <a:rPr baseline="-25000" lang="en" sz="1200">
                <a:solidFill>
                  <a:srgbClr val="233A44"/>
                </a:solidFill>
              </a:rPr>
              <a:t>net</a:t>
            </a:r>
            <a:r>
              <a:rPr lang="en" sz="1200"/>
              <a:t> equations for both x and y directions!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At this point also discuss how we know the two theta angles are the same</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1bdd8e034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1bdd8e034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Have covered static and sliding </a:t>
            </a:r>
            <a:r>
              <a:rPr lang="en" sz="1200"/>
              <a:t>friction</a:t>
            </a:r>
            <a:r>
              <a:rPr lang="en" sz="1200"/>
              <a:t>, but there’s also f</a:t>
            </a:r>
            <a:r>
              <a:rPr lang="en" sz="1200"/>
              <a:t>luid (e.g. drag in air, water) and rolling friction (e.g. wheels)</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1bdd8e034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1bdd8e034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1b1a59175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1b1a59175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04af537b3c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04af537b3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Have students try dragging block across desks with spring scales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Discuss what they notice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Review static and kinetic friction on flat surfaces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Notice how plot is of the friction coefficient; in this case you can interchangeably plot the coefficient and the force since normal force is constant as you e.g. increase force applied (</a:t>
            </a:r>
            <a:r>
              <a:rPr lang="en" sz="1200">
                <a:solidFill>
                  <a:srgbClr val="233A44"/>
                </a:solidFill>
              </a:rPr>
              <a:t>F</a:t>
            </a:r>
            <a:r>
              <a:rPr baseline="-25000" lang="en" sz="1200">
                <a:solidFill>
                  <a:srgbClr val="233A44"/>
                </a:solidFill>
              </a:rPr>
              <a:t>f</a:t>
            </a:r>
            <a:r>
              <a:rPr lang="en" sz="1200">
                <a:solidFill>
                  <a:srgbClr val="233A44"/>
                </a:solidFill>
              </a:rPr>
              <a:t> is proportional to μ)</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4aadd3687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4aadd3687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Have students try dragging block across desks with spring scales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Discuss what they notice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Review static and kinetic friction on flat surfaces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Notice how plot is of the friction coefficient; in this case you can interchangeably plot the coefficient and the force since normal force is constant as you e.g. increase force applied (</a:t>
            </a:r>
            <a:r>
              <a:rPr lang="en" sz="1200">
                <a:solidFill>
                  <a:srgbClr val="233A44"/>
                </a:solidFill>
              </a:rPr>
              <a:t>F</a:t>
            </a:r>
            <a:r>
              <a:rPr baseline="-25000" lang="en" sz="1200">
                <a:solidFill>
                  <a:srgbClr val="233A44"/>
                </a:solidFill>
              </a:rPr>
              <a:t>f</a:t>
            </a:r>
            <a:r>
              <a:rPr lang="en" sz="1200">
                <a:solidFill>
                  <a:srgbClr val="233A44"/>
                </a:solidFill>
              </a:rPr>
              <a:t> is proportional to μ)</a:t>
            </a: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4aadd368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4aadd368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Have students try dragging block across desks with spring scales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Discuss what they notice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Review static and kinetic friction on flat surfaces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Notice how plot is of the friction coefficient; in this case you can interchangeably plot the coefficient and the force since normal force is constant as you e.g. increase force applied (</a:t>
            </a:r>
            <a:r>
              <a:rPr lang="en" sz="1200">
                <a:solidFill>
                  <a:srgbClr val="233A44"/>
                </a:solidFill>
              </a:rPr>
              <a:t>F</a:t>
            </a:r>
            <a:r>
              <a:rPr baseline="-25000" lang="en" sz="1200">
                <a:solidFill>
                  <a:srgbClr val="233A44"/>
                </a:solidFill>
              </a:rPr>
              <a:t>f</a:t>
            </a:r>
            <a:r>
              <a:rPr lang="en" sz="1200">
                <a:solidFill>
                  <a:srgbClr val="233A44"/>
                </a:solidFill>
              </a:rPr>
              <a:t> is proportional to μ)</a:t>
            </a: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4aadd3687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4aadd3687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Have students try dragging block across desks with spring scales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Discuss what they notice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Review static and kinetic friction on flat surfaces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Notice how plot is of the friction coefficient; in this case you can interchangeably plot the coefficient and the force since normal force is constant as you e.g. increase force applied (</a:t>
            </a:r>
            <a:r>
              <a:rPr lang="en" sz="1200">
                <a:solidFill>
                  <a:srgbClr val="233A44"/>
                </a:solidFill>
              </a:rPr>
              <a:t>F</a:t>
            </a:r>
            <a:r>
              <a:rPr baseline="-25000" lang="en" sz="1200">
                <a:solidFill>
                  <a:srgbClr val="233A44"/>
                </a:solidFill>
              </a:rPr>
              <a:t>f</a:t>
            </a:r>
            <a:r>
              <a:rPr lang="en" sz="1200">
                <a:solidFill>
                  <a:srgbClr val="233A44"/>
                </a:solidFill>
              </a:rPr>
              <a:t> is proportional to μ)</a:t>
            </a:r>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1b1a591753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1b1a591753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2737" lvl="0" marL="457200" rtl="0" algn="l">
              <a:lnSpc>
                <a:spcPct val="95000"/>
              </a:lnSpc>
              <a:spcBef>
                <a:spcPts val="0"/>
              </a:spcBef>
              <a:spcAft>
                <a:spcPts val="0"/>
              </a:spcAft>
              <a:buClr>
                <a:srgbClr val="233A44"/>
              </a:buClr>
              <a:buSzPts val="1325"/>
              <a:buFont typeface="Calibri"/>
              <a:buChar char="●"/>
            </a:pPr>
            <a:r>
              <a:rPr lang="en" sz="1325">
                <a:solidFill>
                  <a:srgbClr val="233A44"/>
                </a:solidFill>
              </a:rPr>
              <a:t>Use a random combination of block and ramp material, have students predict whether or not the block will slide depending on the varying angle</a:t>
            </a:r>
            <a:endParaRPr sz="1325">
              <a:solidFill>
                <a:srgbClr val="233A44"/>
              </a:solidFill>
            </a:endParaRPr>
          </a:p>
          <a:p>
            <a:pPr indent="-312737" lvl="0" marL="457200" rtl="0" algn="l">
              <a:lnSpc>
                <a:spcPct val="95000"/>
              </a:lnSpc>
              <a:spcBef>
                <a:spcPts val="0"/>
              </a:spcBef>
              <a:spcAft>
                <a:spcPts val="0"/>
              </a:spcAft>
              <a:buClr>
                <a:srgbClr val="233A44"/>
              </a:buClr>
              <a:buSzPts val="1325"/>
              <a:buFont typeface="Arial"/>
              <a:buChar char="●"/>
            </a:pPr>
            <a:r>
              <a:rPr lang="en" sz="1325">
                <a:solidFill>
                  <a:srgbClr val="233A44"/>
                </a:solidFill>
              </a:rPr>
              <a:t>Review normal force, guide students to realizing how this affects the friction force</a:t>
            </a:r>
            <a:endParaRPr sz="1075">
              <a:solidFill>
                <a:srgbClr val="233A44"/>
              </a:solidFill>
            </a:endParaRPr>
          </a:p>
          <a:p>
            <a:pPr indent="-312737" lvl="0" marL="457200" rtl="0" algn="l">
              <a:lnSpc>
                <a:spcPct val="95000"/>
              </a:lnSpc>
              <a:spcBef>
                <a:spcPts val="0"/>
              </a:spcBef>
              <a:spcAft>
                <a:spcPts val="0"/>
              </a:spcAft>
              <a:buClr>
                <a:srgbClr val="233A44"/>
              </a:buClr>
              <a:buSzPts val="1325"/>
              <a:buFont typeface="Arial"/>
              <a:buChar char="●"/>
            </a:pPr>
            <a:r>
              <a:rPr lang="en" sz="1325">
                <a:solidFill>
                  <a:srgbClr val="233A44"/>
                </a:solidFill>
              </a:rPr>
              <a:t>Give stationary block a push to show max μ</a:t>
            </a:r>
            <a:r>
              <a:rPr baseline="-25000" lang="en" sz="1325">
                <a:solidFill>
                  <a:srgbClr val="233A44"/>
                </a:solidFill>
              </a:rPr>
              <a:t>s</a:t>
            </a:r>
            <a:r>
              <a:rPr lang="en" sz="1325">
                <a:solidFill>
                  <a:srgbClr val="233A44"/>
                </a:solidFill>
              </a:rPr>
              <a:t>＞μ</a:t>
            </a:r>
            <a:r>
              <a:rPr baseline="-25000" lang="en" sz="1325">
                <a:solidFill>
                  <a:srgbClr val="233A44"/>
                </a:solidFill>
              </a:rPr>
              <a:t>k</a:t>
            </a:r>
            <a:endParaRPr>
              <a:solidFill>
                <a:srgbClr val="233A44"/>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4aadd3687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4aadd3687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2737" lvl="0" marL="457200" rtl="0" algn="l">
              <a:lnSpc>
                <a:spcPct val="95000"/>
              </a:lnSpc>
              <a:spcBef>
                <a:spcPts val="0"/>
              </a:spcBef>
              <a:spcAft>
                <a:spcPts val="0"/>
              </a:spcAft>
              <a:buClr>
                <a:srgbClr val="233A44"/>
              </a:buClr>
              <a:buSzPts val="1325"/>
              <a:buFont typeface="Calibri"/>
              <a:buChar char="●"/>
            </a:pPr>
            <a:r>
              <a:rPr lang="en" sz="1325">
                <a:solidFill>
                  <a:srgbClr val="233A44"/>
                </a:solidFill>
              </a:rPr>
              <a:t>Use a random combination of block and ramp material, have students predict whether or not the block will slide depending on the varying angle</a:t>
            </a:r>
            <a:endParaRPr sz="1325">
              <a:solidFill>
                <a:srgbClr val="233A44"/>
              </a:solidFill>
            </a:endParaRPr>
          </a:p>
          <a:p>
            <a:pPr indent="-312737" lvl="0" marL="457200" rtl="0" algn="l">
              <a:lnSpc>
                <a:spcPct val="95000"/>
              </a:lnSpc>
              <a:spcBef>
                <a:spcPts val="0"/>
              </a:spcBef>
              <a:spcAft>
                <a:spcPts val="0"/>
              </a:spcAft>
              <a:buClr>
                <a:srgbClr val="233A44"/>
              </a:buClr>
              <a:buSzPts val="1325"/>
              <a:buFont typeface="Arial"/>
              <a:buChar char="●"/>
            </a:pPr>
            <a:r>
              <a:rPr lang="en" sz="1325">
                <a:solidFill>
                  <a:srgbClr val="233A44"/>
                </a:solidFill>
              </a:rPr>
              <a:t>Review normal force, guide students to realizing how this affects the friction force</a:t>
            </a:r>
            <a:endParaRPr sz="1075">
              <a:solidFill>
                <a:srgbClr val="233A44"/>
              </a:solidFill>
            </a:endParaRPr>
          </a:p>
          <a:p>
            <a:pPr indent="-312737" lvl="0" marL="457200" rtl="0" algn="l">
              <a:lnSpc>
                <a:spcPct val="95000"/>
              </a:lnSpc>
              <a:spcBef>
                <a:spcPts val="0"/>
              </a:spcBef>
              <a:spcAft>
                <a:spcPts val="0"/>
              </a:spcAft>
              <a:buClr>
                <a:srgbClr val="233A44"/>
              </a:buClr>
              <a:buSzPts val="1325"/>
              <a:buFont typeface="Arial"/>
              <a:buChar char="●"/>
            </a:pPr>
            <a:r>
              <a:rPr lang="en" sz="1325">
                <a:solidFill>
                  <a:srgbClr val="233A44"/>
                </a:solidFill>
              </a:rPr>
              <a:t>Give stationary block a push to show max μ</a:t>
            </a:r>
            <a:r>
              <a:rPr baseline="-25000" lang="en" sz="1325">
                <a:solidFill>
                  <a:srgbClr val="233A44"/>
                </a:solidFill>
              </a:rPr>
              <a:t>s</a:t>
            </a:r>
            <a:r>
              <a:rPr lang="en" sz="1325">
                <a:solidFill>
                  <a:srgbClr val="233A44"/>
                </a:solidFill>
              </a:rPr>
              <a:t>＞μ</a:t>
            </a:r>
            <a:r>
              <a:rPr baseline="-25000" lang="en" sz="1325">
                <a:solidFill>
                  <a:srgbClr val="233A44"/>
                </a:solidFill>
              </a:rPr>
              <a:t>k</a:t>
            </a:r>
            <a:endParaRPr>
              <a:solidFill>
                <a:srgbClr val="233A44"/>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rgbClr val="D0E0E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Why would increasing the angle of the ramp cause the block to slide?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Friction Depends on Normal Force!</a:t>
            </a:r>
            <a:endParaRPr/>
          </a:p>
        </p:txBody>
      </p:sp>
      <p:sp>
        <p:nvSpPr>
          <p:cNvPr id="200" name="Google Shape;200;p23"/>
          <p:cNvSpPr txBox="1"/>
          <p:nvPr>
            <p:ph idx="1" type="body"/>
          </p:nvPr>
        </p:nvSpPr>
        <p:spPr>
          <a:xfrm>
            <a:off x="819150" y="1611225"/>
            <a:ext cx="7505700" cy="708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Normal force</a:t>
            </a:r>
            <a:r>
              <a:rPr b="1" lang="en" sz="1600"/>
              <a:t> </a:t>
            </a:r>
            <a:r>
              <a:rPr lang="en" sz="1600"/>
              <a:t>acts to </a:t>
            </a:r>
            <a:r>
              <a:rPr b="1" lang="en" sz="1600"/>
              <a:t>prevent objects from passing through each other</a:t>
            </a:r>
            <a:r>
              <a:rPr lang="en" sz="1600"/>
              <a:t>, and will only be as large as necessary to do so.</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Friction Depends on Normal Force!</a:t>
            </a:r>
            <a:endParaRPr/>
          </a:p>
        </p:txBody>
      </p:sp>
      <p:sp>
        <p:nvSpPr>
          <p:cNvPr id="206" name="Google Shape;206;p24"/>
          <p:cNvSpPr txBox="1"/>
          <p:nvPr>
            <p:ph idx="1" type="body"/>
          </p:nvPr>
        </p:nvSpPr>
        <p:spPr>
          <a:xfrm>
            <a:off x="819150" y="1611225"/>
            <a:ext cx="7505700" cy="708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Normal force</a:t>
            </a:r>
            <a:r>
              <a:rPr b="1" lang="en" sz="1600"/>
              <a:t> </a:t>
            </a:r>
            <a:r>
              <a:rPr lang="en" sz="1600"/>
              <a:t>acts to </a:t>
            </a:r>
            <a:r>
              <a:rPr b="1" lang="en" sz="1600"/>
              <a:t>prevent objects from passing through each other</a:t>
            </a:r>
            <a:r>
              <a:rPr lang="en" sz="1600"/>
              <a:t>, and will only be as large as necessary to do so.</a:t>
            </a:r>
            <a:endParaRPr sz="1600"/>
          </a:p>
        </p:txBody>
      </p:sp>
      <p:grpSp>
        <p:nvGrpSpPr>
          <p:cNvPr id="207" name="Google Shape;207;p24"/>
          <p:cNvGrpSpPr/>
          <p:nvPr/>
        </p:nvGrpSpPr>
        <p:grpSpPr>
          <a:xfrm>
            <a:off x="1157625" y="2501348"/>
            <a:ext cx="1885500" cy="1739102"/>
            <a:chOff x="1381050" y="2859348"/>
            <a:chExt cx="1885500" cy="1739102"/>
          </a:xfrm>
        </p:grpSpPr>
        <p:sp>
          <p:nvSpPr>
            <p:cNvPr id="208" name="Google Shape;208;p24"/>
            <p:cNvSpPr/>
            <p:nvPr/>
          </p:nvSpPr>
          <p:spPr>
            <a:xfrm>
              <a:off x="1885650" y="3477625"/>
              <a:ext cx="949200" cy="3114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9" name="Google Shape;209;p24"/>
            <p:cNvSpPr/>
            <p:nvPr/>
          </p:nvSpPr>
          <p:spPr>
            <a:xfrm>
              <a:off x="1381050" y="3783950"/>
              <a:ext cx="1885500" cy="8145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10" name="Google Shape;210;p24"/>
            <p:cNvCxnSpPr/>
            <p:nvPr/>
          </p:nvCxnSpPr>
          <p:spPr>
            <a:xfrm rot="10800000">
              <a:off x="2354743" y="2859348"/>
              <a:ext cx="5700" cy="771300"/>
            </a:xfrm>
            <a:prstGeom prst="straightConnector1">
              <a:avLst/>
            </a:prstGeom>
            <a:noFill/>
            <a:ln cap="flat" cmpd="sng" w="9525">
              <a:solidFill>
                <a:srgbClr val="0000FF"/>
              </a:solidFill>
              <a:prstDash val="solid"/>
              <a:round/>
              <a:headEnd len="med" w="med" type="none"/>
              <a:tailEnd len="med" w="med" type="triangle"/>
            </a:ln>
          </p:spPr>
        </p:cxnSp>
        <p:sp>
          <p:nvSpPr>
            <p:cNvPr id="211" name="Google Shape;211;p24"/>
            <p:cNvSpPr txBox="1"/>
            <p:nvPr/>
          </p:nvSpPr>
          <p:spPr>
            <a:xfrm>
              <a:off x="2403562" y="2942974"/>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FF"/>
                  </a:solidFill>
                  <a:latin typeface="Calibri"/>
                  <a:ea typeface="Calibri"/>
                  <a:cs typeface="Calibri"/>
                  <a:sym typeface="Calibri"/>
                </a:rPr>
                <a:t>F</a:t>
              </a:r>
              <a:r>
                <a:rPr baseline="-25000" lang="en" sz="1300">
                  <a:solidFill>
                    <a:srgbClr val="0000FF"/>
                  </a:solidFill>
                  <a:latin typeface="Calibri"/>
                  <a:ea typeface="Calibri"/>
                  <a:cs typeface="Calibri"/>
                  <a:sym typeface="Calibri"/>
                </a:rPr>
                <a:t>N</a:t>
              </a:r>
              <a:endParaRPr baseline="-25000" sz="1300">
                <a:solidFill>
                  <a:srgbClr val="0000FF"/>
                </a:solidFill>
                <a:latin typeface="Calibri"/>
                <a:ea typeface="Calibri"/>
                <a:cs typeface="Calibri"/>
                <a:sym typeface="Calibri"/>
              </a:endParaRPr>
            </a:p>
          </p:txBody>
        </p:sp>
        <p:sp>
          <p:nvSpPr>
            <p:cNvPr id="212" name="Google Shape;212;p24"/>
            <p:cNvSpPr txBox="1"/>
            <p:nvPr/>
          </p:nvSpPr>
          <p:spPr>
            <a:xfrm>
              <a:off x="2403546" y="4011648"/>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0000"/>
                  </a:solidFill>
                  <a:latin typeface="Calibri"/>
                  <a:ea typeface="Calibri"/>
                  <a:cs typeface="Calibri"/>
                  <a:sym typeface="Calibri"/>
                </a:rPr>
                <a:t>F</a:t>
              </a:r>
              <a:r>
                <a:rPr baseline="-25000" lang="en" sz="1300">
                  <a:solidFill>
                    <a:srgbClr val="FF0000"/>
                  </a:solidFill>
                  <a:latin typeface="Calibri"/>
                  <a:ea typeface="Calibri"/>
                  <a:cs typeface="Calibri"/>
                  <a:sym typeface="Calibri"/>
                </a:rPr>
                <a:t>g</a:t>
              </a:r>
              <a:endParaRPr baseline="-25000" sz="1300">
                <a:solidFill>
                  <a:srgbClr val="FF0000"/>
                </a:solidFill>
                <a:latin typeface="Calibri"/>
                <a:ea typeface="Calibri"/>
                <a:cs typeface="Calibri"/>
                <a:sym typeface="Calibri"/>
              </a:endParaRPr>
            </a:p>
          </p:txBody>
        </p:sp>
        <p:cxnSp>
          <p:nvCxnSpPr>
            <p:cNvPr id="213" name="Google Shape;213;p24"/>
            <p:cNvCxnSpPr/>
            <p:nvPr/>
          </p:nvCxnSpPr>
          <p:spPr>
            <a:xfrm>
              <a:off x="2363093" y="3630648"/>
              <a:ext cx="9600" cy="786900"/>
            </a:xfrm>
            <a:prstGeom prst="straightConnector1">
              <a:avLst/>
            </a:prstGeom>
            <a:noFill/>
            <a:ln cap="flat" cmpd="sng" w="9525">
              <a:solidFill>
                <a:srgbClr val="FF0000"/>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grpSp>
        <p:nvGrpSpPr>
          <p:cNvPr id="218" name="Google Shape;218;p25"/>
          <p:cNvGrpSpPr/>
          <p:nvPr/>
        </p:nvGrpSpPr>
        <p:grpSpPr>
          <a:xfrm>
            <a:off x="3919731" y="2726542"/>
            <a:ext cx="4066500" cy="1514051"/>
            <a:chOff x="3919731" y="2726542"/>
            <a:chExt cx="4066500" cy="1514051"/>
          </a:xfrm>
        </p:grpSpPr>
        <p:sp>
          <p:nvSpPr>
            <p:cNvPr id="219" name="Google Shape;219;p25"/>
            <p:cNvSpPr/>
            <p:nvPr/>
          </p:nvSpPr>
          <p:spPr>
            <a:xfrm>
              <a:off x="3919731" y="3138693"/>
              <a:ext cx="4066500" cy="1101900"/>
            </a:xfrm>
            <a:prstGeom prst="rtTriangle">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0" name="Google Shape;220;p25"/>
            <p:cNvSpPr/>
            <p:nvPr/>
          </p:nvSpPr>
          <p:spPr>
            <a:xfrm rot="912065">
              <a:off x="5219206" y="3310485"/>
              <a:ext cx="948486" cy="301685"/>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21" name="Google Shape;221;p25"/>
            <p:cNvCxnSpPr/>
            <p:nvPr/>
          </p:nvCxnSpPr>
          <p:spPr>
            <a:xfrm flipH="1" rot="10800000">
              <a:off x="5705508" y="2726542"/>
              <a:ext cx="210900" cy="737100"/>
            </a:xfrm>
            <a:prstGeom prst="straightConnector1">
              <a:avLst/>
            </a:prstGeom>
            <a:noFill/>
            <a:ln cap="flat" cmpd="sng" w="9525">
              <a:solidFill>
                <a:srgbClr val="0000FF"/>
              </a:solidFill>
              <a:prstDash val="solid"/>
              <a:round/>
              <a:headEnd len="med" w="med" type="none"/>
              <a:tailEnd len="med" w="med" type="triangle"/>
            </a:ln>
          </p:spPr>
        </p:cxnSp>
        <p:cxnSp>
          <p:nvCxnSpPr>
            <p:cNvPr id="222" name="Google Shape;222;p25"/>
            <p:cNvCxnSpPr/>
            <p:nvPr/>
          </p:nvCxnSpPr>
          <p:spPr>
            <a:xfrm>
              <a:off x="5705508" y="3463642"/>
              <a:ext cx="17100" cy="770700"/>
            </a:xfrm>
            <a:prstGeom prst="straightConnector1">
              <a:avLst/>
            </a:prstGeom>
            <a:noFill/>
            <a:ln cap="flat" cmpd="sng" w="9525">
              <a:solidFill>
                <a:srgbClr val="FF0000"/>
              </a:solidFill>
              <a:prstDash val="solid"/>
              <a:round/>
              <a:headEnd len="med" w="med" type="none"/>
              <a:tailEnd len="med" w="med" type="triangle"/>
            </a:ln>
          </p:spPr>
        </p:cxnSp>
        <p:sp>
          <p:nvSpPr>
            <p:cNvPr id="223" name="Google Shape;223;p25"/>
            <p:cNvSpPr txBox="1"/>
            <p:nvPr/>
          </p:nvSpPr>
          <p:spPr>
            <a:xfrm>
              <a:off x="5916487" y="2772874"/>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FF"/>
                  </a:solidFill>
                  <a:latin typeface="Calibri"/>
                  <a:ea typeface="Calibri"/>
                  <a:cs typeface="Calibri"/>
                  <a:sym typeface="Calibri"/>
                </a:rPr>
                <a:t>F</a:t>
              </a:r>
              <a:r>
                <a:rPr baseline="-25000" lang="en" sz="1300">
                  <a:solidFill>
                    <a:srgbClr val="0000FF"/>
                  </a:solidFill>
                  <a:latin typeface="Calibri"/>
                  <a:ea typeface="Calibri"/>
                  <a:cs typeface="Calibri"/>
                  <a:sym typeface="Calibri"/>
                </a:rPr>
                <a:t>N</a:t>
              </a:r>
              <a:endParaRPr baseline="-25000" sz="1300">
                <a:solidFill>
                  <a:srgbClr val="0000FF"/>
                </a:solidFill>
                <a:latin typeface="Calibri"/>
                <a:ea typeface="Calibri"/>
                <a:cs typeface="Calibri"/>
                <a:sym typeface="Calibri"/>
              </a:endParaRPr>
            </a:p>
          </p:txBody>
        </p:sp>
        <p:sp>
          <p:nvSpPr>
            <p:cNvPr id="224" name="Google Shape;224;p25"/>
            <p:cNvSpPr txBox="1"/>
            <p:nvPr/>
          </p:nvSpPr>
          <p:spPr>
            <a:xfrm>
              <a:off x="5745921" y="3841548"/>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0000"/>
                  </a:solidFill>
                  <a:latin typeface="Calibri"/>
                  <a:ea typeface="Calibri"/>
                  <a:cs typeface="Calibri"/>
                  <a:sym typeface="Calibri"/>
                </a:rPr>
                <a:t>F</a:t>
              </a:r>
              <a:r>
                <a:rPr baseline="-25000" lang="en" sz="1300">
                  <a:solidFill>
                    <a:srgbClr val="FF0000"/>
                  </a:solidFill>
                  <a:latin typeface="Calibri"/>
                  <a:ea typeface="Calibri"/>
                  <a:cs typeface="Calibri"/>
                  <a:sym typeface="Calibri"/>
                </a:rPr>
                <a:t>g</a:t>
              </a:r>
              <a:endParaRPr baseline="-25000" sz="1300">
                <a:solidFill>
                  <a:srgbClr val="FF0000"/>
                </a:solidFill>
                <a:latin typeface="Calibri"/>
                <a:ea typeface="Calibri"/>
                <a:cs typeface="Calibri"/>
                <a:sym typeface="Calibri"/>
              </a:endParaRPr>
            </a:p>
          </p:txBody>
        </p:sp>
      </p:grpSp>
      <p:sp>
        <p:nvSpPr>
          <p:cNvPr id="225" name="Google Shape;225;p2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Friction Depends on Normal Force!</a:t>
            </a:r>
            <a:endParaRPr/>
          </a:p>
        </p:txBody>
      </p:sp>
      <p:sp>
        <p:nvSpPr>
          <p:cNvPr id="226" name="Google Shape;226;p25"/>
          <p:cNvSpPr txBox="1"/>
          <p:nvPr>
            <p:ph idx="1" type="body"/>
          </p:nvPr>
        </p:nvSpPr>
        <p:spPr>
          <a:xfrm>
            <a:off x="819150" y="1611225"/>
            <a:ext cx="7505700" cy="708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Normal force</a:t>
            </a:r>
            <a:r>
              <a:rPr b="1" lang="en" sz="1600"/>
              <a:t> </a:t>
            </a:r>
            <a:r>
              <a:rPr lang="en" sz="1600"/>
              <a:t>acts to </a:t>
            </a:r>
            <a:r>
              <a:rPr b="1" lang="en" sz="1600"/>
              <a:t>prevent objects from passing through each other</a:t>
            </a:r>
            <a:r>
              <a:rPr lang="en" sz="1600"/>
              <a:t>, and will only be as large as necessary to do so.</a:t>
            </a:r>
            <a:endParaRPr sz="1600"/>
          </a:p>
        </p:txBody>
      </p:sp>
      <p:grpSp>
        <p:nvGrpSpPr>
          <p:cNvPr id="227" name="Google Shape;227;p25"/>
          <p:cNvGrpSpPr/>
          <p:nvPr/>
        </p:nvGrpSpPr>
        <p:grpSpPr>
          <a:xfrm>
            <a:off x="1157625" y="2501348"/>
            <a:ext cx="1885500" cy="1739102"/>
            <a:chOff x="1381050" y="2859348"/>
            <a:chExt cx="1885500" cy="1739102"/>
          </a:xfrm>
        </p:grpSpPr>
        <p:sp>
          <p:nvSpPr>
            <p:cNvPr id="228" name="Google Shape;228;p25"/>
            <p:cNvSpPr/>
            <p:nvPr/>
          </p:nvSpPr>
          <p:spPr>
            <a:xfrm>
              <a:off x="1885650" y="3477625"/>
              <a:ext cx="949200" cy="3114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9" name="Google Shape;229;p25"/>
            <p:cNvSpPr/>
            <p:nvPr/>
          </p:nvSpPr>
          <p:spPr>
            <a:xfrm>
              <a:off x="1381050" y="3783950"/>
              <a:ext cx="1885500" cy="8145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30" name="Google Shape;230;p25"/>
            <p:cNvCxnSpPr/>
            <p:nvPr/>
          </p:nvCxnSpPr>
          <p:spPr>
            <a:xfrm rot="10800000">
              <a:off x="2354743" y="2859348"/>
              <a:ext cx="5700" cy="771300"/>
            </a:xfrm>
            <a:prstGeom prst="straightConnector1">
              <a:avLst/>
            </a:prstGeom>
            <a:noFill/>
            <a:ln cap="flat" cmpd="sng" w="9525">
              <a:solidFill>
                <a:srgbClr val="0000FF"/>
              </a:solidFill>
              <a:prstDash val="solid"/>
              <a:round/>
              <a:headEnd len="med" w="med" type="none"/>
              <a:tailEnd len="med" w="med" type="triangle"/>
            </a:ln>
          </p:spPr>
        </p:cxnSp>
        <p:sp>
          <p:nvSpPr>
            <p:cNvPr id="231" name="Google Shape;231;p25"/>
            <p:cNvSpPr txBox="1"/>
            <p:nvPr/>
          </p:nvSpPr>
          <p:spPr>
            <a:xfrm>
              <a:off x="2403562" y="2942974"/>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FF"/>
                  </a:solidFill>
                  <a:latin typeface="Calibri"/>
                  <a:ea typeface="Calibri"/>
                  <a:cs typeface="Calibri"/>
                  <a:sym typeface="Calibri"/>
                </a:rPr>
                <a:t>F</a:t>
              </a:r>
              <a:r>
                <a:rPr baseline="-25000" lang="en" sz="1300">
                  <a:solidFill>
                    <a:srgbClr val="0000FF"/>
                  </a:solidFill>
                  <a:latin typeface="Calibri"/>
                  <a:ea typeface="Calibri"/>
                  <a:cs typeface="Calibri"/>
                  <a:sym typeface="Calibri"/>
                </a:rPr>
                <a:t>N</a:t>
              </a:r>
              <a:endParaRPr baseline="-25000" sz="1300">
                <a:solidFill>
                  <a:srgbClr val="0000FF"/>
                </a:solidFill>
                <a:latin typeface="Calibri"/>
                <a:ea typeface="Calibri"/>
                <a:cs typeface="Calibri"/>
                <a:sym typeface="Calibri"/>
              </a:endParaRPr>
            </a:p>
          </p:txBody>
        </p:sp>
        <p:sp>
          <p:nvSpPr>
            <p:cNvPr id="232" name="Google Shape;232;p25"/>
            <p:cNvSpPr txBox="1"/>
            <p:nvPr/>
          </p:nvSpPr>
          <p:spPr>
            <a:xfrm>
              <a:off x="2403546" y="4011648"/>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0000"/>
                  </a:solidFill>
                  <a:latin typeface="Calibri"/>
                  <a:ea typeface="Calibri"/>
                  <a:cs typeface="Calibri"/>
                  <a:sym typeface="Calibri"/>
                </a:rPr>
                <a:t>F</a:t>
              </a:r>
              <a:r>
                <a:rPr baseline="-25000" lang="en" sz="1300">
                  <a:solidFill>
                    <a:srgbClr val="FF0000"/>
                  </a:solidFill>
                  <a:latin typeface="Calibri"/>
                  <a:ea typeface="Calibri"/>
                  <a:cs typeface="Calibri"/>
                  <a:sym typeface="Calibri"/>
                </a:rPr>
                <a:t>g</a:t>
              </a:r>
              <a:endParaRPr baseline="-25000" sz="1300">
                <a:solidFill>
                  <a:srgbClr val="FF0000"/>
                </a:solidFill>
                <a:latin typeface="Calibri"/>
                <a:ea typeface="Calibri"/>
                <a:cs typeface="Calibri"/>
                <a:sym typeface="Calibri"/>
              </a:endParaRPr>
            </a:p>
          </p:txBody>
        </p:sp>
        <p:cxnSp>
          <p:nvCxnSpPr>
            <p:cNvPr id="233" name="Google Shape;233;p25"/>
            <p:cNvCxnSpPr/>
            <p:nvPr/>
          </p:nvCxnSpPr>
          <p:spPr>
            <a:xfrm>
              <a:off x="2363093" y="3630648"/>
              <a:ext cx="9600" cy="786900"/>
            </a:xfrm>
            <a:prstGeom prst="straightConnector1">
              <a:avLst/>
            </a:prstGeom>
            <a:noFill/>
            <a:ln cap="flat" cmpd="sng" w="9525">
              <a:solidFill>
                <a:srgbClr val="FF0000"/>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grpSp>
        <p:nvGrpSpPr>
          <p:cNvPr id="238" name="Google Shape;238;p26"/>
          <p:cNvGrpSpPr/>
          <p:nvPr/>
        </p:nvGrpSpPr>
        <p:grpSpPr>
          <a:xfrm>
            <a:off x="3919731" y="2726542"/>
            <a:ext cx="4066500" cy="1514051"/>
            <a:chOff x="3919731" y="2726542"/>
            <a:chExt cx="4066500" cy="1514051"/>
          </a:xfrm>
        </p:grpSpPr>
        <p:sp>
          <p:nvSpPr>
            <p:cNvPr id="239" name="Google Shape;239;p26"/>
            <p:cNvSpPr/>
            <p:nvPr/>
          </p:nvSpPr>
          <p:spPr>
            <a:xfrm>
              <a:off x="3919731" y="3138693"/>
              <a:ext cx="4066500" cy="1101900"/>
            </a:xfrm>
            <a:prstGeom prst="rtTriangle">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0" name="Google Shape;240;p26"/>
            <p:cNvSpPr/>
            <p:nvPr/>
          </p:nvSpPr>
          <p:spPr>
            <a:xfrm rot="912065">
              <a:off x="5219206" y="3310485"/>
              <a:ext cx="948486" cy="301685"/>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41" name="Google Shape;241;p26"/>
            <p:cNvCxnSpPr/>
            <p:nvPr/>
          </p:nvCxnSpPr>
          <p:spPr>
            <a:xfrm flipH="1" rot="10800000">
              <a:off x="5705508" y="2726542"/>
              <a:ext cx="210900" cy="737100"/>
            </a:xfrm>
            <a:prstGeom prst="straightConnector1">
              <a:avLst/>
            </a:prstGeom>
            <a:noFill/>
            <a:ln cap="flat" cmpd="sng" w="9525">
              <a:solidFill>
                <a:srgbClr val="0000FF"/>
              </a:solidFill>
              <a:prstDash val="solid"/>
              <a:round/>
              <a:headEnd len="med" w="med" type="none"/>
              <a:tailEnd len="med" w="med" type="triangle"/>
            </a:ln>
          </p:spPr>
        </p:cxnSp>
        <p:cxnSp>
          <p:nvCxnSpPr>
            <p:cNvPr id="242" name="Google Shape;242;p26"/>
            <p:cNvCxnSpPr/>
            <p:nvPr/>
          </p:nvCxnSpPr>
          <p:spPr>
            <a:xfrm>
              <a:off x="5705508" y="3463642"/>
              <a:ext cx="17100" cy="770700"/>
            </a:xfrm>
            <a:prstGeom prst="straightConnector1">
              <a:avLst/>
            </a:prstGeom>
            <a:noFill/>
            <a:ln cap="flat" cmpd="sng" w="9525">
              <a:solidFill>
                <a:srgbClr val="FF0000"/>
              </a:solidFill>
              <a:prstDash val="solid"/>
              <a:round/>
              <a:headEnd len="med" w="med" type="none"/>
              <a:tailEnd len="med" w="med" type="triangle"/>
            </a:ln>
          </p:spPr>
        </p:cxnSp>
        <p:sp>
          <p:nvSpPr>
            <p:cNvPr id="243" name="Google Shape;243;p26"/>
            <p:cNvSpPr txBox="1"/>
            <p:nvPr/>
          </p:nvSpPr>
          <p:spPr>
            <a:xfrm>
              <a:off x="5916487" y="2772874"/>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FF"/>
                  </a:solidFill>
                  <a:latin typeface="Calibri"/>
                  <a:ea typeface="Calibri"/>
                  <a:cs typeface="Calibri"/>
                  <a:sym typeface="Calibri"/>
                </a:rPr>
                <a:t>F</a:t>
              </a:r>
              <a:r>
                <a:rPr baseline="-25000" lang="en" sz="1300">
                  <a:solidFill>
                    <a:srgbClr val="0000FF"/>
                  </a:solidFill>
                  <a:latin typeface="Calibri"/>
                  <a:ea typeface="Calibri"/>
                  <a:cs typeface="Calibri"/>
                  <a:sym typeface="Calibri"/>
                </a:rPr>
                <a:t>N</a:t>
              </a:r>
              <a:endParaRPr baseline="-25000" sz="1300">
                <a:solidFill>
                  <a:srgbClr val="0000FF"/>
                </a:solidFill>
                <a:latin typeface="Calibri"/>
                <a:ea typeface="Calibri"/>
                <a:cs typeface="Calibri"/>
                <a:sym typeface="Calibri"/>
              </a:endParaRPr>
            </a:p>
          </p:txBody>
        </p:sp>
        <p:sp>
          <p:nvSpPr>
            <p:cNvPr id="244" name="Google Shape;244;p26"/>
            <p:cNvSpPr txBox="1"/>
            <p:nvPr/>
          </p:nvSpPr>
          <p:spPr>
            <a:xfrm>
              <a:off x="5745921" y="3841548"/>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0000"/>
                  </a:solidFill>
                  <a:latin typeface="Calibri"/>
                  <a:ea typeface="Calibri"/>
                  <a:cs typeface="Calibri"/>
                  <a:sym typeface="Calibri"/>
                </a:rPr>
                <a:t>F</a:t>
              </a:r>
              <a:r>
                <a:rPr baseline="-25000" lang="en" sz="1300">
                  <a:solidFill>
                    <a:srgbClr val="FF0000"/>
                  </a:solidFill>
                  <a:latin typeface="Calibri"/>
                  <a:ea typeface="Calibri"/>
                  <a:cs typeface="Calibri"/>
                  <a:sym typeface="Calibri"/>
                </a:rPr>
                <a:t>g</a:t>
              </a:r>
              <a:endParaRPr baseline="-25000" sz="1300">
                <a:solidFill>
                  <a:srgbClr val="FF0000"/>
                </a:solidFill>
                <a:latin typeface="Calibri"/>
                <a:ea typeface="Calibri"/>
                <a:cs typeface="Calibri"/>
                <a:sym typeface="Calibri"/>
              </a:endParaRPr>
            </a:p>
          </p:txBody>
        </p:sp>
      </p:grpSp>
      <p:sp>
        <p:nvSpPr>
          <p:cNvPr id="245" name="Google Shape;245;p2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Friction Depends on Normal Force!</a:t>
            </a:r>
            <a:endParaRPr/>
          </a:p>
        </p:txBody>
      </p:sp>
      <p:sp>
        <p:nvSpPr>
          <p:cNvPr id="246" name="Google Shape;246;p26"/>
          <p:cNvSpPr txBox="1"/>
          <p:nvPr>
            <p:ph idx="1" type="body"/>
          </p:nvPr>
        </p:nvSpPr>
        <p:spPr>
          <a:xfrm>
            <a:off x="819150" y="1611225"/>
            <a:ext cx="7505700" cy="708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Normal force</a:t>
            </a:r>
            <a:r>
              <a:rPr b="1" lang="en" sz="1600"/>
              <a:t> </a:t>
            </a:r>
            <a:r>
              <a:rPr lang="en" sz="1600"/>
              <a:t>acts to </a:t>
            </a:r>
            <a:r>
              <a:rPr b="1" lang="en" sz="1600"/>
              <a:t>prevent objects from passing through each other</a:t>
            </a:r>
            <a:r>
              <a:rPr lang="en" sz="1600"/>
              <a:t>, and will only be as large as necessary to do so.</a:t>
            </a:r>
            <a:endParaRPr sz="1600"/>
          </a:p>
        </p:txBody>
      </p:sp>
      <p:grpSp>
        <p:nvGrpSpPr>
          <p:cNvPr id="247" name="Google Shape;247;p26"/>
          <p:cNvGrpSpPr/>
          <p:nvPr/>
        </p:nvGrpSpPr>
        <p:grpSpPr>
          <a:xfrm>
            <a:off x="5498735" y="3463642"/>
            <a:ext cx="210900" cy="757793"/>
            <a:chOff x="5498735" y="3463642"/>
            <a:chExt cx="210900" cy="757793"/>
          </a:xfrm>
        </p:grpSpPr>
        <p:cxnSp>
          <p:nvCxnSpPr>
            <p:cNvPr id="248" name="Google Shape;248;p26"/>
            <p:cNvCxnSpPr/>
            <p:nvPr/>
          </p:nvCxnSpPr>
          <p:spPr>
            <a:xfrm flipH="1">
              <a:off x="5498735" y="3463642"/>
              <a:ext cx="210900" cy="737100"/>
            </a:xfrm>
            <a:prstGeom prst="straightConnector1">
              <a:avLst/>
            </a:prstGeom>
            <a:noFill/>
            <a:ln cap="flat" cmpd="sng" w="9525">
              <a:solidFill>
                <a:schemeClr val="dk2"/>
              </a:solidFill>
              <a:prstDash val="dash"/>
              <a:round/>
              <a:headEnd len="med" w="med" type="none"/>
              <a:tailEnd len="med" w="med" type="triangle"/>
            </a:ln>
          </p:spPr>
        </p:cxnSp>
        <p:cxnSp>
          <p:nvCxnSpPr>
            <p:cNvPr id="249" name="Google Shape;249;p26"/>
            <p:cNvCxnSpPr/>
            <p:nvPr/>
          </p:nvCxnSpPr>
          <p:spPr>
            <a:xfrm>
              <a:off x="5519080" y="4176435"/>
              <a:ext cx="190200" cy="45000"/>
            </a:xfrm>
            <a:prstGeom prst="straightConnector1">
              <a:avLst/>
            </a:prstGeom>
            <a:noFill/>
            <a:ln cap="flat" cmpd="sng" w="9525">
              <a:solidFill>
                <a:schemeClr val="dk2"/>
              </a:solidFill>
              <a:prstDash val="dash"/>
              <a:round/>
              <a:headEnd len="med" w="med" type="none"/>
              <a:tailEnd len="med" w="med" type="triangle"/>
            </a:ln>
          </p:spPr>
        </p:cxnSp>
      </p:grpSp>
      <p:grpSp>
        <p:nvGrpSpPr>
          <p:cNvPr id="250" name="Google Shape;250;p26"/>
          <p:cNvGrpSpPr/>
          <p:nvPr/>
        </p:nvGrpSpPr>
        <p:grpSpPr>
          <a:xfrm>
            <a:off x="1157625" y="2501348"/>
            <a:ext cx="1885500" cy="1739102"/>
            <a:chOff x="1381050" y="2859348"/>
            <a:chExt cx="1885500" cy="1739102"/>
          </a:xfrm>
        </p:grpSpPr>
        <p:sp>
          <p:nvSpPr>
            <p:cNvPr id="251" name="Google Shape;251;p26"/>
            <p:cNvSpPr/>
            <p:nvPr/>
          </p:nvSpPr>
          <p:spPr>
            <a:xfrm>
              <a:off x="1885650" y="3477625"/>
              <a:ext cx="949200" cy="3114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2" name="Google Shape;252;p26"/>
            <p:cNvSpPr/>
            <p:nvPr/>
          </p:nvSpPr>
          <p:spPr>
            <a:xfrm>
              <a:off x="1381050" y="3783950"/>
              <a:ext cx="1885500" cy="8145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53" name="Google Shape;253;p26"/>
            <p:cNvCxnSpPr/>
            <p:nvPr/>
          </p:nvCxnSpPr>
          <p:spPr>
            <a:xfrm rot="10800000">
              <a:off x="2354743" y="2859348"/>
              <a:ext cx="5700" cy="771300"/>
            </a:xfrm>
            <a:prstGeom prst="straightConnector1">
              <a:avLst/>
            </a:prstGeom>
            <a:noFill/>
            <a:ln cap="flat" cmpd="sng" w="9525">
              <a:solidFill>
                <a:srgbClr val="0000FF"/>
              </a:solidFill>
              <a:prstDash val="solid"/>
              <a:round/>
              <a:headEnd len="med" w="med" type="none"/>
              <a:tailEnd len="med" w="med" type="triangle"/>
            </a:ln>
          </p:spPr>
        </p:cxnSp>
        <p:sp>
          <p:nvSpPr>
            <p:cNvPr id="254" name="Google Shape;254;p26"/>
            <p:cNvSpPr txBox="1"/>
            <p:nvPr/>
          </p:nvSpPr>
          <p:spPr>
            <a:xfrm>
              <a:off x="2403562" y="2942974"/>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FF"/>
                  </a:solidFill>
                  <a:latin typeface="Calibri"/>
                  <a:ea typeface="Calibri"/>
                  <a:cs typeface="Calibri"/>
                  <a:sym typeface="Calibri"/>
                </a:rPr>
                <a:t>F</a:t>
              </a:r>
              <a:r>
                <a:rPr baseline="-25000" lang="en" sz="1300">
                  <a:solidFill>
                    <a:srgbClr val="0000FF"/>
                  </a:solidFill>
                  <a:latin typeface="Calibri"/>
                  <a:ea typeface="Calibri"/>
                  <a:cs typeface="Calibri"/>
                  <a:sym typeface="Calibri"/>
                </a:rPr>
                <a:t>N</a:t>
              </a:r>
              <a:endParaRPr baseline="-25000" sz="1300">
                <a:solidFill>
                  <a:srgbClr val="0000FF"/>
                </a:solidFill>
                <a:latin typeface="Calibri"/>
                <a:ea typeface="Calibri"/>
                <a:cs typeface="Calibri"/>
                <a:sym typeface="Calibri"/>
              </a:endParaRPr>
            </a:p>
          </p:txBody>
        </p:sp>
        <p:sp>
          <p:nvSpPr>
            <p:cNvPr id="255" name="Google Shape;255;p26"/>
            <p:cNvSpPr txBox="1"/>
            <p:nvPr/>
          </p:nvSpPr>
          <p:spPr>
            <a:xfrm>
              <a:off x="2403546" y="4011648"/>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0000"/>
                  </a:solidFill>
                  <a:latin typeface="Calibri"/>
                  <a:ea typeface="Calibri"/>
                  <a:cs typeface="Calibri"/>
                  <a:sym typeface="Calibri"/>
                </a:rPr>
                <a:t>F</a:t>
              </a:r>
              <a:r>
                <a:rPr baseline="-25000" lang="en" sz="1300">
                  <a:solidFill>
                    <a:srgbClr val="FF0000"/>
                  </a:solidFill>
                  <a:latin typeface="Calibri"/>
                  <a:ea typeface="Calibri"/>
                  <a:cs typeface="Calibri"/>
                  <a:sym typeface="Calibri"/>
                </a:rPr>
                <a:t>g</a:t>
              </a:r>
              <a:endParaRPr baseline="-25000" sz="1300">
                <a:solidFill>
                  <a:srgbClr val="FF0000"/>
                </a:solidFill>
                <a:latin typeface="Calibri"/>
                <a:ea typeface="Calibri"/>
                <a:cs typeface="Calibri"/>
                <a:sym typeface="Calibri"/>
              </a:endParaRPr>
            </a:p>
          </p:txBody>
        </p:sp>
        <p:cxnSp>
          <p:nvCxnSpPr>
            <p:cNvPr id="256" name="Google Shape;256;p26"/>
            <p:cNvCxnSpPr/>
            <p:nvPr/>
          </p:nvCxnSpPr>
          <p:spPr>
            <a:xfrm>
              <a:off x="2363093" y="3630648"/>
              <a:ext cx="9600" cy="786900"/>
            </a:xfrm>
            <a:prstGeom prst="straightConnector1">
              <a:avLst/>
            </a:prstGeom>
            <a:noFill/>
            <a:ln cap="flat" cmpd="sng" w="9525">
              <a:solidFill>
                <a:srgbClr val="FF0000"/>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Greater Angle, Less Normal Force</a:t>
            </a:r>
            <a:endParaRPr/>
          </a:p>
        </p:txBody>
      </p:sp>
      <p:grpSp>
        <p:nvGrpSpPr>
          <p:cNvPr id="262" name="Google Shape;262;p27"/>
          <p:cNvGrpSpPr/>
          <p:nvPr/>
        </p:nvGrpSpPr>
        <p:grpSpPr>
          <a:xfrm>
            <a:off x="1590362" y="2252544"/>
            <a:ext cx="3690344" cy="1896368"/>
            <a:chOff x="1669782" y="2726542"/>
            <a:chExt cx="3297600" cy="1513945"/>
          </a:xfrm>
        </p:grpSpPr>
        <p:grpSp>
          <p:nvGrpSpPr>
            <p:cNvPr id="263" name="Google Shape;263;p27"/>
            <p:cNvGrpSpPr/>
            <p:nvPr/>
          </p:nvGrpSpPr>
          <p:grpSpPr>
            <a:xfrm>
              <a:off x="1669782" y="2726542"/>
              <a:ext cx="3297600" cy="1513945"/>
              <a:chOff x="4688607" y="2726542"/>
              <a:chExt cx="3297600" cy="1513945"/>
            </a:xfrm>
          </p:grpSpPr>
          <p:sp>
            <p:nvSpPr>
              <p:cNvPr id="264" name="Google Shape;264;p27"/>
              <p:cNvSpPr/>
              <p:nvPr/>
            </p:nvSpPr>
            <p:spPr>
              <a:xfrm>
                <a:off x="4688607" y="3359988"/>
                <a:ext cx="3297600" cy="880500"/>
              </a:xfrm>
              <a:prstGeom prst="rtTriangle">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5" name="Google Shape;265;p27"/>
              <p:cNvSpPr/>
              <p:nvPr/>
            </p:nvSpPr>
            <p:spPr>
              <a:xfrm rot="912065">
                <a:off x="5239825" y="3332679"/>
                <a:ext cx="948486" cy="301685"/>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66" name="Google Shape;266;p27"/>
              <p:cNvCxnSpPr/>
              <p:nvPr/>
            </p:nvCxnSpPr>
            <p:spPr>
              <a:xfrm flipH="1" rot="10800000">
                <a:off x="5705508" y="2726542"/>
                <a:ext cx="210900" cy="737100"/>
              </a:xfrm>
              <a:prstGeom prst="straightConnector1">
                <a:avLst/>
              </a:prstGeom>
              <a:noFill/>
              <a:ln cap="flat" cmpd="sng" w="9525">
                <a:solidFill>
                  <a:srgbClr val="0000FF"/>
                </a:solidFill>
                <a:prstDash val="solid"/>
                <a:round/>
                <a:headEnd len="med" w="med" type="none"/>
                <a:tailEnd len="med" w="med" type="triangle"/>
              </a:ln>
            </p:spPr>
          </p:cxnSp>
          <p:cxnSp>
            <p:nvCxnSpPr>
              <p:cNvPr id="267" name="Google Shape;267;p27"/>
              <p:cNvCxnSpPr/>
              <p:nvPr/>
            </p:nvCxnSpPr>
            <p:spPr>
              <a:xfrm>
                <a:off x="5705508" y="3463642"/>
                <a:ext cx="17100" cy="770700"/>
              </a:xfrm>
              <a:prstGeom prst="straightConnector1">
                <a:avLst/>
              </a:prstGeom>
              <a:noFill/>
              <a:ln cap="flat" cmpd="sng" w="9525">
                <a:solidFill>
                  <a:srgbClr val="FF0000"/>
                </a:solidFill>
                <a:prstDash val="solid"/>
                <a:round/>
                <a:headEnd len="med" w="med" type="none"/>
                <a:tailEnd len="med" w="med" type="triangle"/>
              </a:ln>
            </p:spPr>
          </p:cxnSp>
          <p:sp>
            <p:nvSpPr>
              <p:cNvPr id="268" name="Google Shape;268;p27"/>
              <p:cNvSpPr txBox="1"/>
              <p:nvPr/>
            </p:nvSpPr>
            <p:spPr>
              <a:xfrm>
                <a:off x="5916487" y="2772874"/>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FF"/>
                    </a:solidFill>
                    <a:latin typeface="Calibri"/>
                    <a:ea typeface="Calibri"/>
                    <a:cs typeface="Calibri"/>
                    <a:sym typeface="Calibri"/>
                  </a:rPr>
                  <a:t>F</a:t>
                </a:r>
                <a:r>
                  <a:rPr baseline="-25000" lang="en" sz="1300">
                    <a:solidFill>
                      <a:srgbClr val="0000FF"/>
                    </a:solidFill>
                    <a:latin typeface="Calibri"/>
                    <a:ea typeface="Calibri"/>
                    <a:cs typeface="Calibri"/>
                    <a:sym typeface="Calibri"/>
                  </a:rPr>
                  <a:t>N</a:t>
                </a:r>
                <a:endParaRPr baseline="-25000" sz="1300">
                  <a:solidFill>
                    <a:srgbClr val="0000FF"/>
                  </a:solidFill>
                  <a:latin typeface="Calibri"/>
                  <a:ea typeface="Calibri"/>
                  <a:cs typeface="Calibri"/>
                  <a:sym typeface="Calibri"/>
                </a:endParaRPr>
              </a:p>
            </p:txBody>
          </p:sp>
          <p:sp>
            <p:nvSpPr>
              <p:cNvPr id="269" name="Google Shape;269;p27"/>
              <p:cNvSpPr txBox="1"/>
              <p:nvPr/>
            </p:nvSpPr>
            <p:spPr>
              <a:xfrm>
                <a:off x="5745921" y="3841548"/>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0000"/>
                    </a:solidFill>
                    <a:latin typeface="Calibri"/>
                    <a:ea typeface="Calibri"/>
                    <a:cs typeface="Calibri"/>
                    <a:sym typeface="Calibri"/>
                  </a:rPr>
                  <a:t>F</a:t>
                </a:r>
                <a:r>
                  <a:rPr baseline="-25000" lang="en" sz="1300">
                    <a:solidFill>
                      <a:srgbClr val="FF0000"/>
                    </a:solidFill>
                    <a:latin typeface="Calibri"/>
                    <a:ea typeface="Calibri"/>
                    <a:cs typeface="Calibri"/>
                    <a:sym typeface="Calibri"/>
                  </a:rPr>
                  <a:t>g</a:t>
                </a:r>
                <a:endParaRPr baseline="-25000" sz="1300">
                  <a:solidFill>
                    <a:srgbClr val="FF0000"/>
                  </a:solidFill>
                  <a:latin typeface="Calibri"/>
                  <a:ea typeface="Calibri"/>
                  <a:cs typeface="Calibri"/>
                  <a:sym typeface="Calibri"/>
                </a:endParaRPr>
              </a:p>
            </p:txBody>
          </p:sp>
        </p:grpSp>
        <p:grpSp>
          <p:nvGrpSpPr>
            <p:cNvPr id="270" name="Google Shape;270;p27"/>
            <p:cNvGrpSpPr/>
            <p:nvPr/>
          </p:nvGrpSpPr>
          <p:grpSpPr>
            <a:xfrm>
              <a:off x="2479910" y="3463642"/>
              <a:ext cx="210900" cy="757793"/>
              <a:chOff x="5498735" y="3463642"/>
              <a:chExt cx="210900" cy="757793"/>
            </a:xfrm>
          </p:grpSpPr>
          <p:cxnSp>
            <p:nvCxnSpPr>
              <p:cNvPr id="271" name="Google Shape;271;p27"/>
              <p:cNvCxnSpPr/>
              <p:nvPr/>
            </p:nvCxnSpPr>
            <p:spPr>
              <a:xfrm flipH="1">
                <a:off x="5498735" y="3463642"/>
                <a:ext cx="210900" cy="737100"/>
              </a:xfrm>
              <a:prstGeom prst="straightConnector1">
                <a:avLst/>
              </a:prstGeom>
              <a:noFill/>
              <a:ln cap="flat" cmpd="sng" w="9525">
                <a:solidFill>
                  <a:schemeClr val="dk2"/>
                </a:solidFill>
                <a:prstDash val="dash"/>
                <a:round/>
                <a:headEnd len="med" w="med" type="none"/>
                <a:tailEnd len="med" w="med" type="triangle"/>
              </a:ln>
            </p:spPr>
          </p:cxnSp>
          <p:cxnSp>
            <p:nvCxnSpPr>
              <p:cNvPr id="272" name="Google Shape;272;p27"/>
              <p:cNvCxnSpPr/>
              <p:nvPr/>
            </p:nvCxnSpPr>
            <p:spPr>
              <a:xfrm>
                <a:off x="5519080" y="4176435"/>
                <a:ext cx="190200" cy="45000"/>
              </a:xfrm>
              <a:prstGeom prst="straightConnector1">
                <a:avLst/>
              </a:prstGeom>
              <a:noFill/>
              <a:ln cap="flat" cmpd="sng" w="9525">
                <a:solidFill>
                  <a:schemeClr val="dk2"/>
                </a:solidFill>
                <a:prstDash val="dash"/>
                <a:round/>
                <a:headEnd len="med" w="med" type="none"/>
                <a:tailEnd len="med" w="med" type="triangle"/>
              </a:ln>
            </p:spPr>
          </p:cxnSp>
        </p:grpSp>
      </p:grpSp>
      <p:grpSp>
        <p:nvGrpSpPr>
          <p:cNvPr id="273" name="Google Shape;273;p27"/>
          <p:cNvGrpSpPr/>
          <p:nvPr/>
        </p:nvGrpSpPr>
        <p:grpSpPr>
          <a:xfrm>
            <a:off x="6042229" y="1594348"/>
            <a:ext cx="1511413" cy="2554552"/>
            <a:chOff x="5961341" y="1685673"/>
            <a:chExt cx="1511413" cy="2554552"/>
          </a:xfrm>
        </p:grpSpPr>
        <p:sp>
          <p:nvSpPr>
            <p:cNvPr id="274" name="Google Shape;274;p27"/>
            <p:cNvSpPr/>
            <p:nvPr/>
          </p:nvSpPr>
          <p:spPr>
            <a:xfrm flipH="1" rot="5400000">
              <a:off x="5275957" y="2371057"/>
              <a:ext cx="2554552" cy="1183784"/>
            </a:xfrm>
            <a:prstGeom prst="rtTriangle">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5" name="Google Shape;275;p27"/>
            <p:cNvSpPr/>
            <p:nvPr/>
          </p:nvSpPr>
          <p:spPr>
            <a:xfrm flipH="1" rot="3902151">
              <a:off x="6028580" y="2536727"/>
              <a:ext cx="1179685" cy="340909"/>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76" name="Google Shape;276;p27"/>
            <p:cNvCxnSpPr/>
            <p:nvPr/>
          </p:nvCxnSpPr>
          <p:spPr>
            <a:xfrm>
              <a:off x="6612377" y="2672437"/>
              <a:ext cx="12086" cy="963876"/>
            </a:xfrm>
            <a:prstGeom prst="straightConnector1">
              <a:avLst/>
            </a:prstGeom>
            <a:noFill/>
            <a:ln cap="flat" cmpd="sng" w="9525">
              <a:solidFill>
                <a:srgbClr val="FF0000"/>
              </a:solidFill>
              <a:prstDash val="solid"/>
              <a:round/>
              <a:headEnd len="med" w="med" type="none"/>
              <a:tailEnd len="med" w="med" type="triangle"/>
            </a:ln>
          </p:spPr>
        </p:cxnSp>
        <p:sp>
          <p:nvSpPr>
            <p:cNvPr id="277" name="Google Shape;277;p27"/>
            <p:cNvSpPr txBox="1"/>
            <p:nvPr/>
          </p:nvSpPr>
          <p:spPr>
            <a:xfrm flipH="1">
              <a:off x="6973188" y="2223238"/>
              <a:ext cx="499566" cy="44980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FF"/>
                  </a:solidFill>
                  <a:latin typeface="Calibri"/>
                  <a:ea typeface="Calibri"/>
                  <a:cs typeface="Calibri"/>
                  <a:sym typeface="Calibri"/>
                </a:rPr>
                <a:t>F</a:t>
              </a:r>
              <a:r>
                <a:rPr baseline="-25000" lang="en" sz="1300">
                  <a:solidFill>
                    <a:srgbClr val="0000FF"/>
                  </a:solidFill>
                  <a:latin typeface="Calibri"/>
                  <a:ea typeface="Calibri"/>
                  <a:cs typeface="Calibri"/>
                  <a:sym typeface="Calibri"/>
                </a:rPr>
                <a:t>N</a:t>
              </a:r>
              <a:endParaRPr baseline="-25000" sz="1300">
                <a:solidFill>
                  <a:srgbClr val="0000FF"/>
                </a:solidFill>
                <a:latin typeface="Calibri"/>
                <a:ea typeface="Calibri"/>
                <a:cs typeface="Calibri"/>
                <a:sym typeface="Calibri"/>
              </a:endParaRPr>
            </a:p>
          </p:txBody>
        </p:sp>
        <p:sp>
          <p:nvSpPr>
            <p:cNvPr id="278" name="Google Shape;278;p27"/>
            <p:cNvSpPr txBox="1"/>
            <p:nvPr/>
          </p:nvSpPr>
          <p:spPr>
            <a:xfrm flipH="1">
              <a:off x="6496646" y="3614183"/>
              <a:ext cx="499566" cy="44980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0000"/>
                  </a:solidFill>
                  <a:latin typeface="Calibri"/>
                  <a:ea typeface="Calibri"/>
                  <a:cs typeface="Calibri"/>
                  <a:sym typeface="Calibri"/>
                </a:rPr>
                <a:t>F</a:t>
              </a:r>
              <a:r>
                <a:rPr baseline="-25000" lang="en" sz="1300">
                  <a:solidFill>
                    <a:srgbClr val="FF0000"/>
                  </a:solidFill>
                  <a:latin typeface="Calibri"/>
                  <a:ea typeface="Calibri"/>
                  <a:cs typeface="Calibri"/>
                  <a:sym typeface="Calibri"/>
                </a:rPr>
                <a:t>g</a:t>
              </a:r>
              <a:endParaRPr baseline="-25000" sz="1300">
                <a:solidFill>
                  <a:srgbClr val="FF0000"/>
                </a:solidFill>
                <a:latin typeface="Calibri"/>
                <a:ea typeface="Calibri"/>
                <a:cs typeface="Calibri"/>
                <a:sym typeface="Calibri"/>
              </a:endParaRPr>
            </a:p>
          </p:txBody>
        </p:sp>
        <p:cxnSp>
          <p:nvCxnSpPr>
            <p:cNvPr id="279" name="Google Shape;279;p27"/>
            <p:cNvCxnSpPr/>
            <p:nvPr/>
          </p:nvCxnSpPr>
          <p:spPr>
            <a:xfrm>
              <a:off x="6286500" y="2857500"/>
              <a:ext cx="338080" cy="776737"/>
            </a:xfrm>
            <a:prstGeom prst="straightConnector1">
              <a:avLst/>
            </a:prstGeom>
            <a:noFill/>
            <a:ln cap="flat" cmpd="sng" w="9525">
              <a:solidFill>
                <a:schemeClr val="dk2"/>
              </a:solidFill>
              <a:prstDash val="dash"/>
              <a:round/>
              <a:headEnd len="med" w="med" type="none"/>
              <a:tailEnd len="med" w="med" type="triangle"/>
            </a:ln>
          </p:spPr>
        </p:cxnSp>
        <p:cxnSp>
          <p:nvCxnSpPr>
            <p:cNvPr id="280" name="Google Shape;280;p27"/>
            <p:cNvCxnSpPr/>
            <p:nvPr/>
          </p:nvCxnSpPr>
          <p:spPr>
            <a:xfrm flipH="1">
              <a:off x="6271306" y="2661694"/>
              <a:ext cx="351845" cy="165719"/>
            </a:xfrm>
            <a:prstGeom prst="straightConnector1">
              <a:avLst/>
            </a:prstGeom>
            <a:noFill/>
            <a:ln cap="flat" cmpd="sng" w="9525">
              <a:solidFill>
                <a:schemeClr val="dk2"/>
              </a:solidFill>
              <a:prstDash val="dash"/>
              <a:round/>
              <a:headEnd len="med" w="med" type="none"/>
              <a:tailEnd len="med" w="med" type="triangle"/>
            </a:ln>
          </p:spPr>
        </p:cxnSp>
        <p:cxnSp>
          <p:nvCxnSpPr>
            <p:cNvPr id="281" name="Google Shape;281;p27"/>
            <p:cNvCxnSpPr/>
            <p:nvPr/>
          </p:nvCxnSpPr>
          <p:spPr>
            <a:xfrm flipH="1" rot="10800000">
              <a:off x="6639676" y="2488944"/>
              <a:ext cx="351900" cy="165600"/>
            </a:xfrm>
            <a:prstGeom prst="straightConnector1">
              <a:avLst/>
            </a:prstGeom>
            <a:noFill/>
            <a:ln cap="flat" cmpd="sng" w="9525">
              <a:solidFill>
                <a:srgbClr val="0000FF"/>
              </a:solidFill>
              <a:prstDash val="solid"/>
              <a:round/>
              <a:headEnd len="med" w="med" type="none"/>
              <a:tailEnd len="med" w="med" type="triangle"/>
            </a:ln>
          </p:spPr>
        </p:cxn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8"/>
          <p:cNvSpPr txBox="1"/>
          <p:nvPr>
            <p:ph type="title"/>
          </p:nvPr>
        </p:nvSpPr>
        <p:spPr>
          <a:xfrm>
            <a:off x="1334273" y="1302150"/>
            <a:ext cx="2434800" cy="2539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Let’s Race!</a:t>
            </a:r>
            <a:endParaRPr/>
          </a:p>
        </p:txBody>
      </p:sp>
      <p:graphicFrame>
        <p:nvGraphicFramePr>
          <p:cNvPr id="287" name="Google Shape;287;p28"/>
          <p:cNvGraphicFramePr/>
          <p:nvPr/>
        </p:nvGraphicFramePr>
        <p:xfrm>
          <a:off x="4190213" y="1581250"/>
          <a:ext cx="3000000" cy="3000000"/>
        </p:xfrm>
        <a:graphic>
          <a:graphicData uri="http://schemas.openxmlformats.org/drawingml/2006/table">
            <a:tbl>
              <a:tblPr>
                <a:noFill/>
                <a:tableStyleId>{8720812E-57DF-4555-907E-0618F36056E8}</a:tableStyleId>
              </a:tblPr>
              <a:tblGrid>
                <a:gridCol w="427450"/>
                <a:gridCol w="1985550"/>
                <a:gridCol w="1206500"/>
              </a:tblGrid>
              <a:tr h="381000">
                <a:tc>
                  <a:txBody>
                    <a:bodyPr/>
                    <a:lstStyle/>
                    <a:p>
                      <a:pPr indent="0" lvl="0" marL="0" rtl="0" algn="l">
                        <a:spcBef>
                          <a:spcPts val="0"/>
                        </a:spcBef>
                        <a:spcAft>
                          <a:spcPts val="0"/>
                        </a:spcAft>
                        <a:buNone/>
                      </a:pPr>
                      <a:r>
                        <a:t/>
                      </a:r>
                      <a:endParaRPr b="1"/>
                    </a:p>
                  </a:txBody>
                  <a:tcPr marT="91425" marB="91425" marR="91425" marL="91425">
                    <a:solidFill>
                      <a:schemeClr val="lt2"/>
                    </a:solidFill>
                  </a:tcPr>
                </a:tc>
                <a:tc>
                  <a:txBody>
                    <a:bodyPr/>
                    <a:lstStyle/>
                    <a:p>
                      <a:pPr indent="0" lvl="0" marL="0" rtl="0" algn="l">
                        <a:spcBef>
                          <a:spcPts val="0"/>
                        </a:spcBef>
                        <a:spcAft>
                          <a:spcPts val="0"/>
                        </a:spcAft>
                        <a:buNone/>
                      </a:pPr>
                      <a:r>
                        <a:rPr b="1" lang="en"/>
                        <a:t>Block</a:t>
                      </a:r>
                      <a:endParaRPr b="1"/>
                    </a:p>
                  </a:txBody>
                  <a:tcPr marT="91425" marB="91425" marR="91425" marL="91425">
                    <a:solidFill>
                      <a:schemeClr val="lt2"/>
                    </a:solidFill>
                  </a:tcPr>
                </a:tc>
                <a:tc>
                  <a:txBody>
                    <a:bodyPr/>
                    <a:lstStyle/>
                    <a:p>
                      <a:pPr indent="0" lvl="0" marL="0" rtl="0" algn="l">
                        <a:spcBef>
                          <a:spcPts val="0"/>
                        </a:spcBef>
                        <a:spcAft>
                          <a:spcPts val="0"/>
                        </a:spcAft>
                        <a:buNone/>
                      </a:pPr>
                      <a:r>
                        <a:rPr b="1" lang="en"/>
                        <a:t>Track</a:t>
                      </a:r>
                      <a:endParaRPr b="1"/>
                    </a:p>
                  </a:txBody>
                  <a:tcPr marT="91425" marB="91425" marR="91425" marL="91425">
                    <a:solidFill>
                      <a:schemeClr val="lt2"/>
                    </a:solidFill>
                  </a:tcPr>
                </a:tc>
              </a:tr>
              <a:tr h="381000">
                <a:tc>
                  <a:txBody>
                    <a:bodyPr/>
                    <a:lstStyle/>
                    <a:p>
                      <a:pPr indent="0" lvl="0" marL="0" rtl="0" algn="l">
                        <a:spcBef>
                          <a:spcPts val="0"/>
                        </a:spcBef>
                        <a:spcAft>
                          <a:spcPts val="0"/>
                        </a:spcAft>
                        <a:buNone/>
                      </a:pPr>
                      <a:r>
                        <a:rPr b="1" lang="en"/>
                        <a:t>A</a:t>
                      </a:r>
                      <a:endParaRPr b="1"/>
                    </a:p>
                  </a:txBody>
                  <a:tcPr marT="91425" marB="91425" marR="91425" marL="91425">
                    <a:solidFill>
                      <a:srgbClr val="F3F3F3"/>
                    </a:solidFill>
                  </a:tcPr>
                </a:tc>
                <a:tc>
                  <a:txBody>
                    <a:bodyPr/>
                    <a:lstStyle/>
                    <a:p>
                      <a:pPr indent="0" lvl="0" marL="0" rtl="0" algn="l">
                        <a:spcBef>
                          <a:spcPts val="0"/>
                        </a:spcBef>
                        <a:spcAft>
                          <a:spcPts val="0"/>
                        </a:spcAft>
                        <a:buNone/>
                      </a:pPr>
                      <a:r>
                        <a:rPr lang="en"/>
                        <a:t>Rubber</a:t>
                      </a:r>
                      <a:endParaRPr/>
                    </a:p>
                  </a:txBody>
                  <a:tcPr marT="91425" marB="91425" marR="91425" marL="91425"/>
                </a:tc>
                <a:tc>
                  <a:txBody>
                    <a:bodyPr/>
                    <a:lstStyle/>
                    <a:p>
                      <a:pPr indent="0" lvl="0" marL="0" rtl="0" algn="l">
                        <a:spcBef>
                          <a:spcPts val="0"/>
                        </a:spcBef>
                        <a:spcAft>
                          <a:spcPts val="0"/>
                        </a:spcAft>
                        <a:buNone/>
                      </a:pPr>
                      <a:r>
                        <a:rPr lang="en"/>
                        <a:t>Wood</a:t>
                      </a:r>
                      <a:endParaRPr/>
                    </a:p>
                  </a:txBody>
                  <a:tcPr marT="91425" marB="91425" marR="91425" marL="91425"/>
                </a:tc>
              </a:tr>
              <a:tr h="381000">
                <a:tc>
                  <a:txBody>
                    <a:bodyPr/>
                    <a:lstStyle/>
                    <a:p>
                      <a:pPr indent="0" lvl="0" marL="0" rtl="0" algn="l">
                        <a:spcBef>
                          <a:spcPts val="0"/>
                        </a:spcBef>
                        <a:spcAft>
                          <a:spcPts val="0"/>
                        </a:spcAft>
                        <a:buNone/>
                      </a:pPr>
                      <a:r>
                        <a:rPr b="1" lang="en"/>
                        <a:t>B</a:t>
                      </a:r>
                      <a:endParaRPr b="1"/>
                    </a:p>
                  </a:txBody>
                  <a:tcPr marT="91425" marB="91425" marR="91425" marL="91425">
                    <a:solidFill>
                      <a:srgbClr val="F3F3F3"/>
                    </a:solidFill>
                  </a:tcPr>
                </a:tc>
                <a:tc>
                  <a:txBody>
                    <a:bodyPr/>
                    <a:lstStyle/>
                    <a:p>
                      <a:pPr indent="0" lvl="0" marL="0" rtl="0" algn="l">
                        <a:spcBef>
                          <a:spcPts val="0"/>
                        </a:spcBef>
                        <a:spcAft>
                          <a:spcPts val="0"/>
                        </a:spcAft>
                        <a:buNone/>
                      </a:pPr>
                      <a:r>
                        <a:rPr lang="en"/>
                        <a:t>Plastic</a:t>
                      </a:r>
                      <a:endParaRPr/>
                    </a:p>
                  </a:txBody>
                  <a:tcPr marT="91425" marB="91425" marR="91425" marL="91425"/>
                </a:tc>
                <a:tc>
                  <a:txBody>
                    <a:bodyPr/>
                    <a:lstStyle/>
                    <a:p>
                      <a:pPr indent="0" lvl="0" marL="0" rtl="0" algn="l">
                        <a:spcBef>
                          <a:spcPts val="0"/>
                        </a:spcBef>
                        <a:spcAft>
                          <a:spcPts val="0"/>
                        </a:spcAft>
                        <a:buNone/>
                      </a:pPr>
                      <a:r>
                        <a:rPr lang="en"/>
                        <a:t>Carpet</a:t>
                      </a:r>
                      <a:endParaRPr/>
                    </a:p>
                  </a:txBody>
                  <a:tcPr marT="91425" marB="91425" marR="91425" marL="91425"/>
                </a:tc>
              </a:tr>
              <a:tr h="381000">
                <a:tc>
                  <a:txBody>
                    <a:bodyPr/>
                    <a:lstStyle/>
                    <a:p>
                      <a:pPr indent="0" lvl="0" marL="0" rtl="0" algn="l">
                        <a:spcBef>
                          <a:spcPts val="0"/>
                        </a:spcBef>
                        <a:spcAft>
                          <a:spcPts val="0"/>
                        </a:spcAft>
                        <a:buNone/>
                      </a:pPr>
                      <a:r>
                        <a:rPr b="1" lang="en"/>
                        <a:t>C</a:t>
                      </a:r>
                      <a:endParaRPr b="1"/>
                    </a:p>
                  </a:txBody>
                  <a:tcPr marT="91425" marB="91425" marR="91425" marL="91425">
                    <a:solidFill>
                      <a:srgbClr val="F3F3F3"/>
                    </a:solidFill>
                  </a:tcPr>
                </a:tc>
                <a:tc>
                  <a:txBody>
                    <a:bodyPr/>
                    <a:lstStyle/>
                    <a:p>
                      <a:pPr indent="0" lvl="0" marL="0" rtl="0" algn="l">
                        <a:spcBef>
                          <a:spcPts val="0"/>
                        </a:spcBef>
                        <a:spcAft>
                          <a:spcPts val="0"/>
                        </a:spcAft>
                        <a:buNone/>
                      </a:pPr>
                      <a:r>
                        <a:rPr lang="en"/>
                        <a:t>Plastic</a:t>
                      </a:r>
                      <a:endParaRPr/>
                    </a:p>
                  </a:txBody>
                  <a:tcPr marT="91425" marB="91425" marR="91425" marL="91425"/>
                </a:tc>
                <a:tc>
                  <a:txBody>
                    <a:bodyPr/>
                    <a:lstStyle/>
                    <a:p>
                      <a:pPr indent="0" lvl="0" marL="0" rtl="0" algn="l">
                        <a:spcBef>
                          <a:spcPts val="0"/>
                        </a:spcBef>
                        <a:spcAft>
                          <a:spcPts val="0"/>
                        </a:spcAft>
                        <a:buNone/>
                      </a:pPr>
                      <a:r>
                        <a:rPr lang="en"/>
                        <a:t>Rubber</a:t>
                      </a:r>
                      <a:endParaRPr/>
                    </a:p>
                  </a:txBody>
                  <a:tcPr marT="91425" marB="91425" marR="91425" marL="91425"/>
                </a:tc>
              </a:tr>
              <a:tr h="381000">
                <a:tc>
                  <a:txBody>
                    <a:bodyPr/>
                    <a:lstStyle/>
                    <a:p>
                      <a:pPr indent="0" lvl="0" marL="0" rtl="0" algn="l">
                        <a:spcBef>
                          <a:spcPts val="0"/>
                        </a:spcBef>
                        <a:spcAft>
                          <a:spcPts val="0"/>
                        </a:spcAft>
                        <a:buNone/>
                      </a:pPr>
                      <a:r>
                        <a:rPr b="1" lang="en"/>
                        <a:t>D</a:t>
                      </a:r>
                      <a:endParaRPr b="1"/>
                    </a:p>
                  </a:txBody>
                  <a:tcPr marT="91425" marB="91425" marR="91425" marL="91425">
                    <a:solidFill>
                      <a:srgbClr val="F3F3F3"/>
                    </a:solidFill>
                  </a:tcPr>
                </a:tc>
                <a:tc>
                  <a:txBody>
                    <a:bodyPr/>
                    <a:lstStyle/>
                    <a:p>
                      <a:pPr indent="0" lvl="0" marL="0" rtl="0" algn="l">
                        <a:spcBef>
                          <a:spcPts val="0"/>
                        </a:spcBef>
                        <a:spcAft>
                          <a:spcPts val="0"/>
                        </a:spcAft>
                        <a:buNone/>
                      </a:pPr>
                      <a:r>
                        <a:rPr lang="en"/>
                        <a:t>Carpet</a:t>
                      </a:r>
                      <a:endParaRPr/>
                    </a:p>
                  </a:txBody>
                  <a:tcPr marT="91425" marB="91425" marR="91425" marL="91425"/>
                </a:tc>
                <a:tc>
                  <a:txBody>
                    <a:bodyPr/>
                    <a:lstStyle/>
                    <a:p>
                      <a:pPr indent="0" lvl="0" marL="0" rtl="0" algn="l">
                        <a:spcBef>
                          <a:spcPts val="0"/>
                        </a:spcBef>
                        <a:spcAft>
                          <a:spcPts val="0"/>
                        </a:spcAft>
                        <a:buNone/>
                      </a:pPr>
                      <a:r>
                        <a:rPr lang="en"/>
                        <a:t>Cork</a:t>
                      </a:r>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9"/>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Now What If We Wet the Materials…?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0"/>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Now What If We Wet the Materials…?</a:t>
            </a:r>
            <a:endParaRPr/>
          </a:p>
        </p:txBody>
      </p:sp>
      <p:sp>
        <p:nvSpPr>
          <p:cNvPr id="298" name="Google Shape;298;p30"/>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Once we wet the material, we </a:t>
            </a:r>
            <a:r>
              <a:rPr b="1" lang="en" sz="1600"/>
              <a:t>change its properties</a:t>
            </a:r>
            <a:r>
              <a:rPr lang="en" sz="1600"/>
              <a:t>–including the coefficient of friction between it and another surface!</a:t>
            </a:r>
            <a:endParaRPr sz="1600"/>
          </a:p>
        </p:txBody>
      </p:sp>
      <p:pic>
        <p:nvPicPr>
          <p:cNvPr descr="HD wallpaper: yellow Caution wet floor signage on wet pavement ..." id="299" name="Google Shape;299;p30"/>
          <p:cNvPicPr preferRelativeResize="0"/>
          <p:nvPr/>
        </p:nvPicPr>
        <p:blipFill>
          <a:blip r:embed="rId3">
            <a:alphaModFix/>
          </a:blip>
          <a:stretch>
            <a:fillRect/>
          </a:stretch>
        </p:blipFill>
        <p:spPr>
          <a:xfrm>
            <a:off x="4736600" y="258125"/>
            <a:ext cx="3531974" cy="2355951"/>
          </a:xfrm>
          <a:prstGeom prst="rect">
            <a:avLst/>
          </a:prstGeom>
          <a:noFill/>
          <a:ln>
            <a:noFill/>
          </a:ln>
        </p:spPr>
      </p:pic>
      <p:pic>
        <p:nvPicPr>
          <p:cNvPr descr="File:Diesel spill.jpg - Wikimedia Commons" id="300" name="Google Shape;300;p30"/>
          <p:cNvPicPr preferRelativeResize="0"/>
          <p:nvPr/>
        </p:nvPicPr>
        <p:blipFill>
          <a:blip r:embed="rId4">
            <a:alphaModFix/>
          </a:blip>
          <a:stretch>
            <a:fillRect/>
          </a:stretch>
        </p:blipFill>
        <p:spPr>
          <a:xfrm>
            <a:off x="4736600" y="2614075"/>
            <a:ext cx="3531976" cy="22712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Let’s Get Down to Business 🎵🎵</a:t>
            </a:r>
            <a:endParaRPr/>
          </a:p>
        </p:txBody>
      </p:sp>
      <p:sp>
        <p:nvSpPr>
          <p:cNvPr id="306" name="Google Shape;306;p31"/>
          <p:cNvSpPr txBox="1"/>
          <p:nvPr>
            <p:ph idx="1" type="body"/>
          </p:nvPr>
        </p:nvSpPr>
        <p:spPr>
          <a:xfrm>
            <a:off x="819150" y="1800200"/>
            <a:ext cx="7436100" cy="276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How we can find the coefficient of friction between two surfaces?</a:t>
            </a:r>
            <a:endParaRPr sz="1600"/>
          </a:p>
          <a:p>
            <a:pPr indent="0" lvl="0" marL="0" rtl="0" algn="l">
              <a:spcBef>
                <a:spcPts val="1200"/>
              </a:spcBef>
              <a:spcAft>
                <a:spcPts val="0"/>
              </a:spcAft>
              <a:buNone/>
            </a:pPr>
            <a:r>
              <a:rPr lang="en" sz="1600"/>
              <a:t>Our Toolkit:</a:t>
            </a:r>
            <a:endParaRPr sz="1600"/>
          </a:p>
          <a:p>
            <a:pPr indent="-330200" lvl="0" marL="457200" rtl="0" algn="l">
              <a:spcBef>
                <a:spcPts val="1200"/>
              </a:spcBef>
              <a:spcAft>
                <a:spcPts val="0"/>
              </a:spcAft>
              <a:buSzPts val="1600"/>
              <a:buChar char="-"/>
            </a:pPr>
            <a:r>
              <a:rPr lang="en" sz="1600"/>
              <a:t>Free Body Diagrams &lt;3</a:t>
            </a:r>
            <a:endParaRPr sz="1600"/>
          </a:p>
          <a:p>
            <a:pPr indent="-330200" lvl="0" marL="457200" rtl="0" algn="l">
              <a:spcBef>
                <a:spcPts val="0"/>
              </a:spcBef>
              <a:spcAft>
                <a:spcPts val="0"/>
              </a:spcAft>
              <a:buSzPts val="1600"/>
              <a:buChar char="-"/>
            </a:pPr>
            <a:r>
              <a:rPr lang="en" sz="1600"/>
              <a:t>Newton’s 2nd Law of Motion (F</a:t>
            </a:r>
            <a:r>
              <a:rPr baseline="-25000" lang="en" sz="1600"/>
              <a:t>net</a:t>
            </a:r>
            <a:r>
              <a:rPr lang="en" sz="1600"/>
              <a:t> = ma)</a:t>
            </a:r>
            <a:endParaRPr sz="1600"/>
          </a:p>
          <a:p>
            <a:pPr indent="-330200" lvl="0" marL="457200" rtl="0" algn="l">
              <a:spcBef>
                <a:spcPts val="0"/>
              </a:spcBef>
              <a:spcAft>
                <a:spcPts val="0"/>
              </a:spcAft>
              <a:buSzPts val="1600"/>
              <a:buChar char="-"/>
            </a:pPr>
            <a:r>
              <a:rPr lang="en" sz="1600"/>
              <a:t>Trigonometry</a:t>
            </a:r>
            <a:endParaRPr sz="1600"/>
          </a:p>
          <a:p>
            <a:pPr indent="0" lvl="0" marL="0" rtl="0" algn="l">
              <a:spcBef>
                <a:spcPts val="1200"/>
              </a:spcBef>
              <a:spcAft>
                <a:spcPts val="1200"/>
              </a:spcAft>
              <a:buNone/>
            </a:pPr>
            <a:r>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animEffect filter="fade" transition="in">
                                      <p:cBhvr>
                                        <p:cTn dur="1000"/>
                                        <p:tgtEl>
                                          <p:spTgt spid="3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animEffect filter="fade" transition="in">
                                      <p:cBhvr>
                                        <p:cTn dur="1000"/>
                                        <p:tgtEl>
                                          <p:spTgt spid="3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animEffect filter="fade" transition="in">
                                      <p:cBhvr>
                                        <p:cTn dur="1000"/>
                                        <p:tgtEl>
                                          <p:spTgt spid="3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animEffect filter="fade" transition="in">
                                      <p:cBhvr>
                                        <p:cTn dur="1000"/>
                                        <p:tgtEl>
                                          <p:spTgt spid="3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4" st="4"/>
                                            </p:txEl>
                                          </p:spTgt>
                                        </p:tgtEl>
                                        <p:attrNameLst>
                                          <p:attrName>style.visibility</p:attrName>
                                        </p:attrNameLst>
                                      </p:cBhvr>
                                      <p:to>
                                        <p:strVal val="visible"/>
                                      </p:to>
                                    </p:set>
                                    <p:animEffect filter="fade" transition="in">
                                      <p:cBhvr>
                                        <p:cTn dur="1000"/>
                                        <p:tgtEl>
                                          <p:spTgt spid="3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5" st="5"/>
                                            </p:txEl>
                                          </p:spTgt>
                                        </p:tgtEl>
                                        <p:attrNameLst>
                                          <p:attrName>style.visibility</p:attrName>
                                        </p:attrNameLst>
                                      </p:cBhvr>
                                      <p:to>
                                        <p:strVal val="visible"/>
                                      </p:to>
                                    </p:set>
                                    <p:animEffect filter="fade" transition="in">
                                      <p:cBhvr>
                                        <p:cTn dur="1000"/>
                                        <p:tgtEl>
                                          <p:spTgt spid="30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4"/>
          <p:cNvSpPr txBox="1"/>
          <p:nvPr>
            <p:ph type="ctrTitle"/>
          </p:nvPr>
        </p:nvSpPr>
        <p:spPr>
          <a:xfrm>
            <a:off x="311700" y="1320625"/>
            <a:ext cx="8520600" cy="236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3500"/>
              <a:t>Slipping, Sliding, and Scaling: </a:t>
            </a:r>
            <a:endParaRPr sz="3500"/>
          </a:p>
          <a:p>
            <a:pPr indent="0" lvl="0" marL="0" rtl="0" algn="ctr">
              <a:spcBef>
                <a:spcPts val="0"/>
              </a:spcBef>
              <a:spcAft>
                <a:spcPts val="0"/>
              </a:spcAft>
              <a:buSzPts val="990"/>
              <a:buNone/>
            </a:pPr>
            <a:r>
              <a:rPr lang="en" sz="3500"/>
              <a:t>The Science of Friction and Inclined Planes</a:t>
            </a:r>
            <a:endParaRPr sz="3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Let’s Get Down to Business 🎵🎵</a:t>
            </a:r>
            <a:endParaRPr/>
          </a:p>
        </p:txBody>
      </p:sp>
      <p:sp>
        <p:nvSpPr>
          <p:cNvPr id="312" name="Google Shape;312;p32"/>
          <p:cNvSpPr txBox="1"/>
          <p:nvPr>
            <p:ph idx="1" type="body"/>
          </p:nvPr>
        </p:nvSpPr>
        <p:spPr>
          <a:xfrm>
            <a:off x="819150" y="1800200"/>
            <a:ext cx="7436100" cy="276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How we can find the coefficient of friction between two surfaces?</a:t>
            </a:r>
            <a:endParaRPr sz="1600"/>
          </a:p>
          <a:p>
            <a:pPr indent="0" lvl="0" marL="0" rtl="0" algn="l">
              <a:spcBef>
                <a:spcPts val="1200"/>
              </a:spcBef>
              <a:spcAft>
                <a:spcPts val="0"/>
              </a:spcAft>
              <a:buNone/>
            </a:pPr>
            <a:r>
              <a:rPr lang="en" sz="1600"/>
              <a:t>Our Toolkit:</a:t>
            </a:r>
            <a:endParaRPr sz="1600"/>
          </a:p>
          <a:p>
            <a:pPr indent="-330200" lvl="0" marL="457200" rtl="0" algn="l">
              <a:spcBef>
                <a:spcPts val="1200"/>
              </a:spcBef>
              <a:spcAft>
                <a:spcPts val="0"/>
              </a:spcAft>
              <a:buSzPts val="1600"/>
              <a:buChar char="-"/>
            </a:pPr>
            <a:r>
              <a:rPr lang="en" sz="1600"/>
              <a:t>Free Body Diagrams &lt;3</a:t>
            </a:r>
            <a:endParaRPr sz="1600"/>
          </a:p>
          <a:p>
            <a:pPr indent="-330200" lvl="0" marL="457200" rtl="0" algn="l">
              <a:spcBef>
                <a:spcPts val="0"/>
              </a:spcBef>
              <a:spcAft>
                <a:spcPts val="0"/>
              </a:spcAft>
              <a:buSzPts val="1600"/>
              <a:buChar char="-"/>
            </a:pPr>
            <a:r>
              <a:rPr lang="en" sz="1600"/>
              <a:t>Newton’s 2nd Law of Motion (F</a:t>
            </a:r>
            <a:r>
              <a:rPr baseline="-25000" lang="en" sz="1600"/>
              <a:t>net</a:t>
            </a:r>
            <a:r>
              <a:rPr lang="en" sz="1600"/>
              <a:t> = ma)</a:t>
            </a:r>
            <a:endParaRPr sz="1600"/>
          </a:p>
          <a:p>
            <a:pPr indent="-330200" lvl="0" marL="457200" rtl="0" algn="l">
              <a:spcBef>
                <a:spcPts val="0"/>
              </a:spcBef>
              <a:spcAft>
                <a:spcPts val="0"/>
              </a:spcAft>
              <a:buSzPts val="1600"/>
              <a:buChar char="-"/>
            </a:pPr>
            <a:r>
              <a:rPr lang="en" sz="1600"/>
              <a:t>Trigonometry</a:t>
            </a:r>
            <a:endParaRPr sz="1600"/>
          </a:p>
          <a:p>
            <a:pPr indent="0" lvl="0" marL="0" rtl="0" algn="l">
              <a:spcBef>
                <a:spcPts val="1200"/>
              </a:spcBef>
              <a:spcAft>
                <a:spcPts val="0"/>
              </a:spcAft>
              <a:buNone/>
            </a:pPr>
            <a:r>
              <a:rPr lang="en" sz="1600"/>
              <a:t>The easiest way to do this is to find the angle where acceleration is zero…</a:t>
            </a:r>
            <a:endParaRPr sz="1600"/>
          </a:p>
          <a:p>
            <a:pPr indent="0" lvl="0" marL="0" rtl="0" algn="l">
              <a:spcBef>
                <a:spcPts val="1200"/>
              </a:spcBef>
              <a:spcAft>
                <a:spcPts val="1200"/>
              </a:spcAft>
              <a:buNone/>
            </a:pPr>
            <a:r>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animEffect filter="fade" transition="in">
                                      <p:cBhvr>
                                        <p:cTn dur="1000"/>
                                        <p:tgtEl>
                                          <p:spTgt spid="3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1" st="1"/>
                                            </p:txEl>
                                          </p:spTgt>
                                        </p:tgtEl>
                                        <p:attrNameLst>
                                          <p:attrName>style.visibility</p:attrName>
                                        </p:attrNameLst>
                                      </p:cBhvr>
                                      <p:to>
                                        <p:strVal val="visible"/>
                                      </p:to>
                                    </p:set>
                                    <p:animEffect filter="fade" transition="in">
                                      <p:cBhvr>
                                        <p:cTn dur="1000"/>
                                        <p:tgtEl>
                                          <p:spTgt spid="3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2" st="2"/>
                                            </p:txEl>
                                          </p:spTgt>
                                        </p:tgtEl>
                                        <p:attrNameLst>
                                          <p:attrName>style.visibility</p:attrName>
                                        </p:attrNameLst>
                                      </p:cBhvr>
                                      <p:to>
                                        <p:strVal val="visible"/>
                                      </p:to>
                                    </p:set>
                                    <p:animEffect filter="fade" transition="in">
                                      <p:cBhvr>
                                        <p:cTn dur="1000"/>
                                        <p:tgtEl>
                                          <p:spTgt spid="3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3" st="3"/>
                                            </p:txEl>
                                          </p:spTgt>
                                        </p:tgtEl>
                                        <p:attrNameLst>
                                          <p:attrName>style.visibility</p:attrName>
                                        </p:attrNameLst>
                                      </p:cBhvr>
                                      <p:to>
                                        <p:strVal val="visible"/>
                                      </p:to>
                                    </p:set>
                                    <p:animEffect filter="fade" transition="in">
                                      <p:cBhvr>
                                        <p:cTn dur="1000"/>
                                        <p:tgtEl>
                                          <p:spTgt spid="3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4" st="4"/>
                                            </p:txEl>
                                          </p:spTgt>
                                        </p:tgtEl>
                                        <p:attrNameLst>
                                          <p:attrName>style.visibility</p:attrName>
                                        </p:attrNameLst>
                                      </p:cBhvr>
                                      <p:to>
                                        <p:strVal val="visible"/>
                                      </p:to>
                                    </p:set>
                                    <p:animEffect filter="fade" transition="in">
                                      <p:cBhvr>
                                        <p:cTn dur="1000"/>
                                        <p:tgtEl>
                                          <p:spTgt spid="3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5" st="5"/>
                                            </p:txEl>
                                          </p:spTgt>
                                        </p:tgtEl>
                                        <p:attrNameLst>
                                          <p:attrName>style.visibility</p:attrName>
                                        </p:attrNameLst>
                                      </p:cBhvr>
                                      <p:to>
                                        <p:strVal val="visible"/>
                                      </p:to>
                                    </p:set>
                                    <p:animEffect filter="fade" transition="in">
                                      <p:cBhvr>
                                        <p:cTn dur="1000"/>
                                        <p:tgtEl>
                                          <p:spTgt spid="3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6" st="6"/>
                                            </p:txEl>
                                          </p:spTgt>
                                        </p:tgtEl>
                                        <p:attrNameLst>
                                          <p:attrName>style.visibility</p:attrName>
                                        </p:attrNameLst>
                                      </p:cBhvr>
                                      <p:to>
                                        <p:strVal val="visible"/>
                                      </p:to>
                                    </p:set>
                                    <p:animEffect filter="fade" transition="in">
                                      <p:cBhvr>
                                        <p:cTn dur="1000"/>
                                        <p:tgtEl>
                                          <p:spTgt spid="31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3"/>
          <p:cNvSpPr txBox="1"/>
          <p:nvPr>
            <p:ph type="title"/>
          </p:nvPr>
        </p:nvSpPr>
        <p:spPr>
          <a:xfrm>
            <a:off x="819150" y="845600"/>
            <a:ext cx="3709200" cy="68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Useful Trick</a:t>
            </a:r>
            <a:endParaRPr/>
          </a:p>
        </p:txBody>
      </p:sp>
      <p:sp>
        <p:nvSpPr>
          <p:cNvPr id="318" name="Google Shape;318;p33"/>
          <p:cNvSpPr txBox="1"/>
          <p:nvPr>
            <p:ph idx="1" type="body"/>
          </p:nvPr>
        </p:nvSpPr>
        <p:spPr>
          <a:xfrm>
            <a:off x="819150" y="2072875"/>
            <a:ext cx="3709200" cy="211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We can </a:t>
            </a:r>
            <a:r>
              <a:rPr b="1" lang="en" sz="1600"/>
              <a:t>redefine our axes</a:t>
            </a:r>
            <a:r>
              <a:rPr lang="en" sz="1600"/>
              <a:t>!</a:t>
            </a:r>
            <a:endParaRPr sz="1600"/>
          </a:p>
          <a:p>
            <a:pPr indent="0" lvl="0" marL="0" rtl="0" algn="l">
              <a:spcBef>
                <a:spcPts val="1200"/>
              </a:spcBef>
              <a:spcAft>
                <a:spcPts val="1200"/>
              </a:spcAft>
              <a:buNone/>
            </a:pPr>
            <a:r>
              <a:rPr lang="en" sz="1600"/>
              <a:t>And that means we must break some of our forces down into x and y components…</a:t>
            </a:r>
            <a:endParaRPr sz="1600"/>
          </a:p>
        </p:txBody>
      </p:sp>
      <p:grpSp>
        <p:nvGrpSpPr>
          <p:cNvPr id="319" name="Google Shape;319;p33"/>
          <p:cNvGrpSpPr/>
          <p:nvPr/>
        </p:nvGrpSpPr>
        <p:grpSpPr>
          <a:xfrm>
            <a:off x="5463825" y="1613173"/>
            <a:ext cx="2609400" cy="2105700"/>
            <a:chOff x="5497850" y="2319048"/>
            <a:chExt cx="2609400" cy="2105700"/>
          </a:xfrm>
        </p:grpSpPr>
        <p:sp>
          <p:nvSpPr>
            <p:cNvPr id="320" name="Google Shape;320;p33"/>
            <p:cNvSpPr/>
            <p:nvPr/>
          </p:nvSpPr>
          <p:spPr>
            <a:xfrm>
              <a:off x="5497850" y="2857600"/>
              <a:ext cx="2609400" cy="1383000"/>
            </a:xfrm>
            <a:prstGeom prst="rtTriangle">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21" name="Google Shape;321;p33"/>
            <p:cNvSpPr txBox="1"/>
            <p:nvPr/>
          </p:nvSpPr>
          <p:spPr>
            <a:xfrm>
              <a:off x="7539637" y="3952549"/>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Calibri"/>
                  <a:ea typeface="Calibri"/>
                  <a:cs typeface="Calibri"/>
                  <a:sym typeface="Calibri"/>
                </a:rPr>
                <a:t>θ</a:t>
              </a:r>
              <a:endParaRPr baseline="-25000" sz="1300">
                <a:latin typeface="Calibri"/>
                <a:ea typeface="Calibri"/>
                <a:cs typeface="Calibri"/>
                <a:sym typeface="Calibri"/>
              </a:endParaRPr>
            </a:p>
          </p:txBody>
        </p:sp>
        <p:sp>
          <p:nvSpPr>
            <p:cNvPr id="322" name="Google Shape;322;p33"/>
            <p:cNvSpPr/>
            <p:nvPr/>
          </p:nvSpPr>
          <p:spPr>
            <a:xfrm rot="1680764">
              <a:off x="5940916" y="3027604"/>
              <a:ext cx="998365" cy="301976"/>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323" name="Google Shape;323;p33"/>
            <p:cNvCxnSpPr/>
            <p:nvPr/>
          </p:nvCxnSpPr>
          <p:spPr>
            <a:xfrm flipH="1" rot="10800000">
              <a:off x="6455996" y="2319048"/>
              <a:ext cx="470400" cy="870300"/>
            </a:xfrm>
            <a:prstGeom prst="straightConnector1">
              <a:avLst/>
            </a:prstGeom>
            <a:noFill/>
            <a:ln cap="flat" cmpd="sng" w="9525">
              <a:solidFill>
                <a:srgbClr val="0000FF"/>
              </a:solidFill>
              <a:prstDash val="solid"/>
              <a:round/>
              <a:headEnd len="med" w="med" type="none"/>
              <a:tailEnd len="med" w="med" type="triangle"/>
            </a:ln>
          </p:spPr>
        </p:cxnSp>
        <p:cxnSp>
          <p:nvCxnSpPr>
            <p:cNvPr id="324" name="Google Shape;324;p33"/>
            <p:cNvCxnSpPr/>
            <p:nvPr/>
          </p:nvCxnSpPr>
          <p:spPr>
            <a:xfrm flipH="1">
              <a:off x="5985596" y="3189348"/>
              <a:ext cx="470400" cy="870300"/>
            </a:xfrm>
            <a:prstGeom prst="straightConnector1">
              <a:avLst/>
            </a:prstGeom>
            <a:noFill/>
            <a:ln cap="flat" cmpd="sng" w="9525">
              <a:solidFill>
                <a:srgbClr val="000000"/>
              </a:solidFill>
              <a:prstDash val="dash"/>
              <a:round/>
              <a:headEnd len="med" w="med" type="none"/>
              <a:tailEnd len="med" w="med" type="triangle"/>
            </a:ln>
          </p:spPr>
        </p:cxnSp>
        <p:cxnSp>
          <p:nvCxnSpPr>
            <p:cNvPr id="325" name="Google Shape;325;p33"/>
            <p:cNvCxnSpPr/>
            <p:nvPr/>
          </p:nvCxnSpPr>
          <p:spPr>
            <a:xfrm>
              <a:off x="6004946" y="4059648"/>
              <a:ext cx="458400" cy="252000"/>
            </a:xfrm>
            <a:prstGeom prst="straightConnector1">
              <a:avLst/>
            </a:prstGeom>
            <a:noFill/>
            <a:ln cap="flat" cmpd="sng" w="9525">
              <a:solidFill>
                <a:srgbClr val="000000"/>
              </a:solidFill>
              <a:prstDash val="dash"/>
              <a:round/>
              <a:headEnd len="med" w="med" type="none"/>
              <a:tailEnd len="med" w="med" type="triangle"/>
            </a:ln>
          </p:spPr>
        </p:cxnSp>
        <p:cxnSp>
          <p:nvCxnSpPr>
            <p:cNvPr id="326" name="Google Shape;326;p33"/>
            <p:cNvCxnSpPr/>
            <p:nvPr/>
          </p:nvCxnSpPr>
          <p:spPr>
            <a:xfrm>
              <a:off x="6456008" y="3163742"/>
              <a:ext cx="15900" cy="1164900"/>
            </a:xfrm>
            <a:prstGeom prst="straightConnector1">
              <a:avLst/>
            </a:prstGeom>
            <a:noFill/>
            <a:ln cap="flat" cmpd="sng" w="9525">
              <a:solidFill>
                <a:srgbClr val="FF0000"/>
              </a:solidFill>
              <a:prstDash val="solid"/>
              <a:round/>
              <a:headEnd len="med" w="med" type="none"/>
              <a:tailEnd len="med" w="med" type="triangle"/>
            </a:ln>
          </p:spPr>
        </p:cxnSp>
        <p:sp>
          <p:nvSpPr>
            <p:cNvPr id="327" name="Google Shape;327;p33"/>
            <p:cNvSpPr txBox="1"/>
            <p:nvPr/>
          </p:nvSpPr>
          <p:spPr>
            <a:xfrm>
              <a:off x="6467996" y="3782748"/>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0000"/>
                  </a:solidFill>
                  <a:latin typeface="Calibri"/>
                  <a:ea typeface="Calibri"/>
                  <a:cs typeface="Calibri"/>
                  <a:sym typeface="Calibri"/>
                </a:rPr>
                <a:t>F</a:t>
              </a:r>
              <a:r>
                <a:rPr baseline="-25000" lang="en" sz="1300">
                  <a:solidFill>
                    <a:srgbClr val="FF0000"/>
                  </a:solidFill>
                  <a:latin typeface="Calibri"/>
                  <a:ea typeface="Calibri"/>
                  <a:cs typeface="Calibri"/>
                  <a:sym typeface="Calibri"/>
                </a:rPr>
                <a:t>g</a:t>
              </a:r>
              <a:endParaRPr baseline="-25000" sz="1300">
                <a:solidFill>
                  <a:srgbClr val="FF0000"/>
                </a:solidFill>
                <a:latin typeface="Calibri"/>
                <a:ea typeface="Calibri"/>
                <a:cs typeface="Calibri"/>
                <a:sym typeface="Calibri"/>
              </a:endParaRPr>
            </a:p>
          </p:txBody>
        </p:sp>
        <p:sp>
          <p:nvSpPr>
            <p:cNvPr id="328" name="Google Shape;328;p33"/>
            <p:cNvSpPr txBox="1"/>
            <p:nvPr/>
          </p:nvSpPr>
          <p:spPr>
            <a:xfrm>
              <a:off x="6817437" y="2375649"/>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FF"/>
                  </a:solidFill>
                  <a:latin typeface="Calibri"/>
                  <a:ea typeface="Calibri"/>
                  <a:cs typeface="Calibri"/>
                  <a:sym typeface="Calibri"/>
                </a:rPr>
                <a:t>F</a:t>
              </a:r>
              <a:r>
                <a:rPr baseline="-25000" lang="en" sz="1300">
                  <a:solidFill>
                    <a:srgbClr val="0000FF"/>
                  </a:solidFill>
                  <a:latin typeface="Calibri"/>
                  <a:ea typeface="Calibri"/>
                  <a:cs typeface="Calibri"/>
                  <a:sym typeface="Calibri"/>
                </a:rPr>
                <a:t>N</a:t>
              </a:r>
              <a:endParaRPr baseline="-25000" sz="1300">
                <a:solidFill>
                  <a:srgbClr val="0000FF"/>
                </a:solidFill>
                <a:latin typeface="Calibri"/>
                <a:ea typeface="Calibri"/>
                <a:cs typeface="Calibri"/>
                <a:sym typeface="Calibri"/>
              </a:endParaRPr>
            </a:p>
          </p:txBody>
        </p:sp>
        <p:sp>
          <p:nvSpPr>
            <p:cNvPr id="329" name="Google Shape;329;p33"/>
            <p:cNvSpPr txBox="1"/>
            <p:nvPr/>
          </p:nvSpPr>
          <p:spPr>
            <a:xfrm>
              <a:off x="5829071" y="3445748"/>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Calibri"/>
                  <a:ea typeface="Calibri"/>
                  <a:cs typeface="Calibri"/>
                  <a:sym typeface="Calibri"/>
                </a:rPr>
                <a:t>F</a:t>
              </a:r>
              <a:r>
                <a:rPr baseline="-25000" lang="en" sz="1300">
                  <a:latin typeface="Calibri"/>
                  <a:ea typeface="Calibri"/>
                  <a:cs typeface="Calibri"/>
                  <a:sym typeface="Calibri"/>
                </a:rPr>
                <a:t>gy</a:t>
              </a:r>
              <a:endParaRPr baseline="-25000" sz="1300">
                <a:latin typeface="Calibri"/>
                <a:ea typeface="Calibri"/>
                <a:cs typeface="Calibri"/>
                <a:sym typeface="Calibri"/>
              </a:endParaRPr>
            </a:p>
          </p:txBody>
        </p:sp>
        <p:sp>
          <p:nvSpPr>
            <p:cNvPr id="330" name="Google Shape;330;p33"/>
            <p:cNvSpPr txBox="1"/>
            <p:nvPr/>
          </p:nvSpPr>
          <p:spPr>
            <a:xfrm>
              <a:off x="5981471" y="4065648"/>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Calibri"/>
                  <a:ea typeface="Calibri"/>
                  <a:cs typeface="Calibri"/>
                  <a:sym typeface="Calibri"/>
                </a:rPr>
                <a:t>F</a:t>
              </a:r>
              <a:r>
                <a:rPr baseline="-25000" lang="en" sz="1300">
                  <a:latin typeface="Calibri"/>
                  <a:ea typeface="Calibri"/>
                  <a:cs typeface="Calibri"/>
                  <a:sym typeface="Calibri"/>
                </a:rPr>
                <a:t>gx</a:t>
              </a:r>
              <a:endParaRPr baseline="-25000" sz="1300">
                <a:latin typeface="Calibri"/>
                <a:ea typeface="Calibri"/>
                <a:cs typeface="Calibri"/>
                <a:sym typeface="Calibri"/>
              </a:endParaRPr>
            </a:p>
          </p:txBody>
        </p:sp>
        <p:sp>
          <p:nvSpPr>
            <p:cNvPr id="331" name="Google Shape;331;p33"/>
            <p:cNvSpPr txBox="1"/>
            <p:nvPr/>
          </p:nvSpPr>
          <p:spPr>
            <a:xfrm>
              <a:off x="6240762" y="3306499"/>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Calibri"/>
                  <a:ea typeface="Calibri"/>
                  <a:cs typeface="Calibri"/>
                  <a:sym typeface="Calibri"/>
                </a:rPr>
                <a:t>θ</a:t>
              </a:r>
              <a:endParaRPr baseline="-25000" sz="1300">
                <a:latin typeface="Calibri"/>
                <a:ea typeface="Calibri"/>
                <a:cs typeface="Calibri"/>
                <a:sym typeface="Calibri"/>
              </a:endParaRPr>
            </a:p>
          </p:txBody>
        </p:sp>
      </p:grpSp>
      <p:grpSp>
        <p:nvGrpSpPr>
          <p:cNvPr id="332" name="Google Shape;332;p33"/>
          <p:cNvGrpSpPr/>
          <p:nvPr/>
        </p:nvGrpSpPr>
        <p:grpSpPr>
          <a:xfrm>
            <a:off x="5681105" y="845604"/>
            <a:ext cx="731389" cy="1155510"/>
            <a:chOff x="5544925" y="638948"/>
            <a:chExt cx="980546" cy="1496775"/>
          </a:xfrm>
        </p:grpSpPr>
        <p:cxnSp>
          <p:nvCxnSpPr>
            <p:cNvPr id="333" name="Google Shape;333;p33"/>
            <p:cNvCxnSpPr/>
            <p:nvPr/>
          </p:nvCxnSpPr>
          <p:spPr>
            <a:xfrm>
              <a:off x="5544925" y="1596230"/>
              <a:ext cx="603900" cy="334500"/>
            </a:xfrm>
            <a:prstGeom prst="straightConnector1">
              <a:avLst/>
            </a:prstGeom>
            <a:noFill/>
            <a:ln cap="flat" cmpd="sng" w="9525">
              <a:solidFill>
                <a:schemeClr val="dk2"/>
              </a:solidFill>
              <a:prstDash val="solid"/>
              <a:round/>
              <a:headEnd len="med" w="med" type="none"/>
              <a:tailEnd len="med" w="med" type="triangle"/>
            </a:ln>
          </p:spPr>
        </p:cxnSp>
        <p:cxnSp>
          <p:nvCxnSpPr>
            <p:cNvPr id="334" name="Google Shape;334;p33"/>
            <p:cNvCxnSpPr/>
            <p:nvPr/>
          </p:nvCxnSpPr>
          <p:spPr>
            <a:xfrm rot="-5400000">
              <a:off x="5392675" y="1121780"/>
              <a:ext cx="626700" cy="322200"/>
            </a:xfrm>
            <a:prstGeom prst="straightConnector1">
              <a:avLst/>
            </a:prstGeom>
            <a:noFill/>
            <a:ln cap="flat" cmpd="sng" w="9525">
              <a:solidFill>
                <a:schemeClr val="dk2"/>
              </a:solidFill>
              <a:prstDash val="solid"/>
              <a:round/>
              <a:headEnd len="med" w="med" type="none"/>
              <a:tailEnd len="med" w="med" type="triangle"/>
            </a:ln>
          </p:spPr>
        </p:cxnSp>
        <p:sp>
          <p:nvSpPr>
            <p:cNvPr id="335" name="Google Shape;335;p33"/>
            <p:cNvSpPr txBox="1"/>
            <p:nvPr/>
          </p:nvSpPr>
          <p:spPr>
            <a:xfrm>
              <a:off x="5790921" y="638948"/>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Calibri"/>
                  <a:ea typeface="Calibri"/>
                  <a:cs typeface="Calibri"/>
                  <a:sym typeface="Calibri"/>
                </a:rPr>
                <a:t>y</a:t>
              </a:r>
              <a:endParaRPr baseline="-25000" sz="1300">
                <a:latin typeface="Calibri"/>
                <a:ea typeface="Calibri"/>
                <a:cs typeface="Calibri"/>
                <a:sym typeface="Calibri"/>
              </a:endParaRPr>
            </a:p>
          </p:txBody>
        </p:sp>
        <p:sp>
          <p:nvSpPr>
            <p:cNvPr id="336" name="Google Shape;336;p33"/>
            <p:cNvSpPr txBox="1"/>
            <p:nvPr/>
          </p:nvSpPr>
          <p:spPr>
            <a:xfrm>
              <a:off x="6079071" y="1776623"/>
              <a:ext cx="446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Calibri"/>
                  <a:ea typeface="Calibri"/>
                  <a:cs typeface="Calibri"/>
                  <a:sym typeface="Calibri"/>
                </a:rPr>
                <a:t>x</a:t>
              </a:r>
              <a:endParaRPr baseline="-25000" sz="1300">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4"/>
          <p:cNvSpPr txBox="1"/>
          <p:nvPr>
            <p:ph type="title"/>
          </p:nvPr>
        </p:nvSpPr>
        <p:spPr>
          <a:xfrm>
            <a:off x="1385850" y="1383850"/>
            <a:ext cx="6372300" cy="137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4540"/>
              <a:t>There are other types of friction!</a:t>
            </a:r>
            <a:endParaRPr sz="4540"/>
          </a:p>
        </p:txBody>
      </p:sp>
      <p:sp>
        <p:nvSpPr>
          <p:cNvPr id="342" name="Google Shape;342;p34"/>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500"/>
              <a:t>But unfortunately we are out of time…</a:t>
            </a:r>
            <a:endParaRPr sz="1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5"/>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Thanks for your attention!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Learning</a:t>
            </a:r>
            <a:r>
              <a:rPr lang="en"/>
              <a:t> Goals</a:t>
            </a:r>
            <a:endParaRPr/>
          </a:p>
        </p:txBody>
      </p:sp>
      <p:sp>
        <p:nvSpPr>
          <p:cNvPr id="138" name="Google Shape;138;p15"/>
          <p:cNvSpPr txBox="1"/>
          <p:nvPr>
            <p:ph idx="1" type="body"/>
          </p:nvPr>
        </p:nvSpPr>
        <p:spPr>
          <a:xfrm>
            <a:off x="819150" y="1504975"/>
            <a:ext cx="7505700" cy="30729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Find examples of friction in everyday life</a:t>
            </a:r>
            <a:endParaRPr sz="1600"/>
          </a:p>
          <a:p>
            <a:pPr indent="-330200" lvl="0" marL="457200" rtl="0" algn="l">
              <a:spcBef>
                <a:spcPts val="0"/>
              </a:spcBef>
              <a:spcAft>
                <a:spcPts val="0"/>
              </a:spcAft>
              <a:buSzPts val="1600"/>
              <a:buChar char="●"/>
            </a:pPr>
            <a:r>
              <a:rPr lang="en" sz="1600"/>
              <a:t>Use what we already know about friction to understand new situations</a:t>
            </a:r>
            <a:endParaRPr sz="1600"/>
          </a:p>
          <a:p>
            <a:pPr indent="-330200" lvl="0" marL="457200" rtl="0" algn="l">
              <a:spcBef>
                <a:spcPts val="0"/>
              </a:spcBef>
              <a:spcAft>
                <a:spcPts val="0"/>
              </a:spcAft>
              <a:buSzPts val="1600"/>
              <a:buChar char="●"/>
            </a:pPr>
            <a:r>
              <a:rPr lang="en" sz="1600"/>
              <a:t>Build intuition about what affects how much friction there is</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6"/>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a:t>
            </a:r>
            <a:r>
              <a:rPr lang="en"/>
              <a:t> Do We Already Know?</a:t>
            </a:r>
            <a:endParaRPr/>
          </a:p>
        </p:txBody>
      </p:sp>
      <p:sp>
        <p:nvSpPr>
          <p:cNvPr id="144" name="Google Shape;144;p16"/>
          <p:cNvSpPr txBox="1"/>
          <p:nvPr>
            <p:ph idx="1" type="body"/>
          </p:nvPr>
        </p:nvSpPr>
        <p:spPr>
          <a:xfrm>
            <a:off x="830700" y="2124675"/>
            <a:ext cx="3709200" cy="2314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1000"/>
                                        <p:tgtEl>
                                          <p:spTgt spid="14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Do We Already Know?</a:t>
            </a:r>
            <a:endParaRPr/>
          </a:p>
        </p:txBody>
      </p:sp>
      <p:sp>
        <p:nvSpPr>
          <p:cNvPr id="150" name="Google Shape;150;p17"/>
          <p:cNvSpPr txBox="1"/>
          <p:nvPr>
            <p:ph idx="1" type="body"/>
          </p:nvPr>
        </p:nvSpPr>
        <p:spPr>
          <a:xfrm>
            <a:off x="830700" y="2124675"/>
            <a:ext cx="3709200" cy="2314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t/>
            </a:r>
            <a:endParaRPr sz="1600"/>
          </a:p>
        </p:txBody>
      </p:sp>
      <p:pic>
        <p:nvPicPr>
          <p:cNvPr id="151" name="Google Shape;151;p17"/>
          <p:cNvPicPr preferRelativeResize="0"/>
          <p:nvPr/>
        </p:nvPicPr>
        <p:blipFill>
          <a:blip r:embed="rId3">
            <a:alphaModFix/>
          </a:blip>
          <a:stretch>
            <a:fillRect/>
          </a:stretch>
        </p:blipFill>
        <p:spPr>
          <a:xfrm>
            <a:off x="4572000" y="1372550"/>
            <a:ext cx="3920474" cy="23983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1000"/>
                                        <p:tgtEl>
                                          <p:spTgt spid="15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8"/>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Do We Already Know?</a:t>
            </a:r>
            <a:endParaRPr/>
          </a:p>
        </p:txBody>
      </p:sp>
      <p:sp>
        <p:nvSpPr>
          <p:cNvPr id="157" name="Google Shape;157;p18"/>
          <p:cNvSpPr txBox="1"/>
          <p:nvPr>
            <p:ph idx="1" type="body"/>
          </p:nvPr>
        </p:nvSpPr>
        <p:spPr>
          <a:xfrm>
            <a:off x="830700" y="2124675"/>
            <a:ext cx="3709200" cy="2314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600">
                <a:solidFill>
                  <a:srgbClr val="FF0000"/>
                </a:solidFill>
              </a:rPr>
              <a:t>Static </a:t>
            </a:r>
            <a:r>
              <a:rPr lang="en" sz="1600"/>
              <a:t>friction is an </a:t>
            </a:r>
            <a:r>
              <a:rPr i="1" lang="en" sz="1600"/>
              <a:t>inequality</a:t>
            </a:r>
            <a:r>
              <a:rPr lang="en" sz="1600"/>
              <a:t>; coefficient μ</a:t>
            </a:r>
            <a:r>
              <a:rPr baseline="-25000" lang="en" sz="1600"/>
              <a:t>s</a:t>
            </a:r>
            <a:r>
              <a:rPr lang="en" sz="1600"/>
              <a:t> is not a constant</a:t>
            </a:r>
            <a:endParaRPr sz="1600"/>
          </a:p>
          <a:p>
            <a:pPr indent="0" lvl="0" marL="0" rtl="0" algn="ctr">
              <a:lnSpc>
                <a:spcPct val="95000"/>
              </a:lnSpc>
              <a:spcBef>
                <a:spcPts val="1200"/>
              </a:spcBef>
              <a:spcAft>
                <a:spcPts val="1200"/>
              </a:spcAft>
              <a:buNone/>
            </a:pPr>
            <a:r>
              <a:rPr lang="en" sz="1600"/>
              <a:t>F</a:t>
            </a:r>
            <a:r>
              <a:rPr baseline="-25000" lang="en" sz="1600"/>
              <a:t>s</a:t>
            </a:r>
            <a:r>
              <a:rPr lang="en" sz="1600"/>
              <a:t> ≤ μ</a:t>
            </a:r>
            <a:r>
              <a:rPr baseline="-25000" lang="en" sz="1600"/>
              <a:t>s</a:t>
            </a:r>
            <a:r>
              <a:rPr lang="en" sz="1600"/>
              <a:t>F</a:t>
            </a:r>
            <a:r>
              <a:rPr baseline="-25000" lang="en" sz="1600"/>
              <a:t>N</a:t>
            </a:r>
            <a:endParaRPr sz="1600"/>
          </a:p>
        </p:txBody>
      </p:sp>
      <p:pic>
        <p:nvPicPr>
          <p:cNvPr id="158" name="Google Shape;158;p18"/>
          <p:cNvPicPr preferRelativeResize="0"/>
          <p:nvPr/>
        </p:nvPicPr>
        <p:blipFill>
          <a:blip r:embed="rId3">
            <a:alphaModFix/>
          </a:blip>
          <a:stretch>
            <a:fillRect/>
          </a:stretch>
        </p:blipFill>
        <p:spPr>
          <a:xfrm>
            <a:off x="4572000" y="1372550"/>
            <a:ext cx="3920474" cy="23983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1000"/>
                                        <p:tgtEl>
                                          <p:spTgt spid="1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1000"/>
                                        <p:tgtEl>
                                          <p:spTgt spid="15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9"/>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Do We Already Know?</a:t>
            </a:r>
            <a:endParaRPr/>
          </a:p>
        </p:txBody>
      </p:sp>
      <p:sp>
        <p:nvSpPr>
          <p:cNvPr id="164" name="Google Shape;164;p19"/>
          <p:cNvSpPr txBox="1"/>
          <p:nvPr>
            <p:ph idx="1" type="body"/>
          </p:nvPr>
        </p:nvSpPr>
        <p:spPr>
          <a:xfrm>
            <a:off x="830700" y="2124675"/>
            <a:ext cx="3709200" cy="2314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600">
                <a:solidFill>
                  <a:srgbClr val="FF0000"/>
                </a:solidFill>
              </a:rPr>
              <a:t>Static </a:t>
            </a:r>
            <a:r>
              <a:rPr lang="en" sz="1600"/>
              <a:t>friction is an </a:t>
            </a:r>
            <a:r>
              <a:rPr i="1" lang="en" sz="1600"/>
              <a:t>inequality</a:t>
            </a:r>
            <a:r>
              <a:rPr lang="en" sz="1600"/>
              <a:t>; coefficient μ</a:t>
            </a:r>
            <a:r>
              <a:rPr baseline="-25000" lang="en" sz="1600"/>
              <a:t>s</a:t>
            </a:r>
            <a:r>
              <a:rPr lang="en" sz="1600"/>
              <a:t> is not a constant</a:t>
            </a:r>
            <a:endParaRPr sz="1600"/>
          </a:p>
          <a:p>
            <a:pPr indent="0" lvl="0" marL="0" rtl="0" algn="ctr">
              <a:lnSpc>
                <a:spcPct val="95000"/>
              </a:lnSpc>
              <a:spcBef>
                <a:spcPts val="1200"/>
              </a:spcBef>
              <a:spcAft>
                <a:spcPts val="0"/>
              </a:spcAft>
              <a:buNone/>
            </a:pPr>
            <a:r>
              <a:rPr lang="en" sz="1600"/>
              <a:t>F</a:t>
            </a:r>
            <a:r>
              <a:rPr baseline="-25000" lang="en" sz="1600"/>
              <a:t>s</a:t>
            </a:r>
            <a:r>
              <a:rPr lang="en" sz="1600"/>
              <a:t> ≤ μ</a:t>
            </a:r>
            <a:r>
              <a:rPr baseline="-25000" lang="en" sz="1600"/>
              <a:t>s</a:t>
            </a:r>
            <a:r>
              <a:rPr lang="en" sz="1600"/>
              <a:t>F</a:t>
            </a:r>
            <a:r>
              <a:rPr baseline="-25000" lang="en" sz="1600"/>
              <a:t>N</a:t>
            </a:r>
            <a:endParaRPr sz="1600"/>
          </a:p>
          <a:p>
            <a:pPr indent="0" lvl="0" marL="0" rtl="0" algn="l">
              <a:lnSpc>
                <a:spcPct val="95000"/>
              </a:lnSpc>
              <a:spcBef>
                <a:spcPts val="1200"/>
              </a:spcBef>
              <a:spcAft>
                <a:spcPts val="0"/>
              </a:spcAft>
              <a:buNone/>
            </a:pPr>
            <a:r>
              <a:rPr lang="en" sz="1600">
                <a:solidFill>
                  <a:srgbClr val="FF0000"/>
                </a:solidFill>
              </a:rPr>
              <a:t>Kinetic </a:t>
            </a:r>
            <a:r>
              <a:rPr lang="en" sz="1600"/>
              <a:t>friction is always smaller than maximum static friction</a:t>
            </a:r>
            <a:endParaRPr sz="1600"/>
          </a:p>
          <a:p>
            <a:pPr indent="0" lvl="0" marL="0" rtl="0" algn="ctr">
              <a:lnSpc>
                <a:spcPct val="95000"/>
              </a:lnSpc>
              <a:spcBef>
                <a:spcPts val="1200"/>
              </a:spcBef>
              <a:spcAft>
                <a:spcPts val="1200"/>
              </a:spcAft>
              <a:buNone/>
            </a:pPr>
            <a:r>
              <a:rPr lang="en" sz="1600"/>
              <a:t>F</a:t>
            </a:r>
            <a:r>
              <a:rPr baseline="-25000" lang="en" sz="1600"/>
              <a:t>k</a:t>
            </a:r>
            <a:r>
              <a:rPr lang="en" sz="1600"/>
              <a:t> = μ</a:t>
            </a:r>
            <a:r>
              <a:rPr baseline="-25000" lang="en" sz="1600"/>
              <a:t>k</a:t>
            </a:r>
            <a:r>
              <a:rPr lang="en" sz="1600"/>
              <a:t>F</a:t>
            </a:r>
            <a:r>
              <a:rPr baseline="-25000" lang="en" sz="1600"/>
              <a:t>N</a:t>
            </a:r>
            <a:endParaRPr sz="1600"/>
          </a:p>
        </p:txBody>
      </p:sp>
      <p:pic>
        <p:nvPicPr>
          <p:cNvPr id="165" name="Google Shape;165;p19"/>
          <p:cNvPicPr preferRelativeResize="0"/>
          <p:nvPr/>
        </p:nvPicPr>
        <p:blipFill>
          <a:blip r:embed="rId3">
            <a:alphaModFix/>
          </a:blip>
          <a:stretch>
            <a:fillRect/>
          </a:stretch>
        </p:blipFill>
        <p:spPr>
          <a:xfrm>
            <a:off x="4572000" y="1372550"/>
            <a:ext cx="3920474" cy="23983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animEffect filter="fade" transition="in">
                                      <p:cBhvr>
                                        <p:cTn dur="1000"/>
                                        <p:tgtEl>
                                          <p:spTgt spid="1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animEffect filter="fade" transition="in">
                                      <p:cBhvr>
                                        <p:cTn dur="1000"/>
                                        <p:tgtEl>
                                          <p:spTgt spid="1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2" st="2"/>
                                            </p:txEl>
                                          </p:spTgt>
                                        </p:tgtEl>
                                        <p:attrNameLst>
                                          <p:attrName>style.visibility</p:attrName>
                                        </p:attrNameLst>
                                      </p:cBhvr>
                                      <p:to>
                                        <p:strVal val="visible"/>
                                      </p:to>
                                    </p:set>
                                    <p:animEffect filter="fade" transition="in">
                                      <p:cBhvr>
                                        <p:cTn dur="1000"/>
                                        <p:tgtEl>
                                          <p:spTgt spid="1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3" st="3"/>
                                            </p:txEl>
                                          </p:spTgt>
                                        </p:tgtEl>
                                        <p:attrNameLst>
                                          <p:attrName>style.visibility</p:attrName>
                                        </p:attrNameLst>
                                      </p:cBhvr>
                                      <p:to>
                                        <p:strVal val="visible"/>
                                      </p:to>
                                    </p:set>
                                    <p:animEffect filter="fade" transition="in">
                                      <p:cBhvr>
                                        <p:cTn dur="1000"/>
                                        <p:tgtEl>
                                          <p:spTgt spid="16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pSp>
        <p:nvGrpSpPr>
          <p:cNvPr id="170" name="Google Shape;170;p20"/>
          <p:cNvGrpSpPr/>
          <p:nvPr/>
        </p:nvGrpSpPr>
        <p:grpSpPr>
          <a:xfrm>
            <a:off x="414581" y="56917"/>
            <a:ext cx="5783886" cy="3790260"/>
            <a:chOff x="414581" y="56917"/>
            <a:chExt cx="5783886" cy="3790260"/>
          </a:xfrm>
        </p:grpSpPr>
        <p:grpSp>
          <p:nvGrpSpPr>
            <p:cNvPr id="171" name="Google Shape;171;p20"/>
            <p:cNvGrpSpPr/>
            <p:nvPr/>
          </p:nvGrpSpPr>
          <p:grpSpPr>
            <a:xfrm>
              <a:off x="414581" y="56917"/>
              <a:ext cx="5783886" cy="3790260"/>
              <a:chOff x="414581" y="56917"/>
              <a:chExt cx="5783886" cy="3790260"/>
            </a:xfrm>
          </p:grpSpPr>
          <p:sp>
            <p:nvSpPr>
              <p:cNvPr id="172" name="Google Shape;172;p20"/>
              <p:cNvSpPr/>
              <p:nvPr/>
            </p:nvSpPr>
            <p:spPr>
              <a:xfrm rot="326041">
                <a:off x="557748" y="309843"/>
                <a:ext cx="5497552" cy="3284407"/>
              </a:xfrm>
              <a:prstGeom prst="irregularSeal2">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73" name="Google Shape;173;p20"/>
              <p:cNvSpPr/>
              <p:nvPr/>
            </p:nvSpPr>
            <p:spPr>
              <a:xfrm rot="326039">
                <a:off x="855900" y="526686"/>
                <a:ext cx="4832686" cy="2823607"/>
              </a:xfrm>
              <a:prstGeom prst="irregularSeal2">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
          <p:nvSpPr>
            <p:cNvPr id="174" name="Google Shape;174;p20"/>
            <p:cNvSpPr txBox="1"/>
            <p:nvPr/>
          </p:nvSpPr>
          <p:spPr>
            <a:xfrm rot="-526615">
              <a:off x="947426" y="1552321"/>
              <a:ext cx="4675349" cy="108156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600">
                  <a:solidFill>
                    <a:schemeClr val="dk2"/>
                  </a:solidFill>
                  <a:latin typeface="Comic Sans MS"/>
                  <a:ea typeface="Comic Sans MS"/>
                  <a:cs typeface="Comic Sans MS"/>
                  <a:sym typeface="Comic Sans MS"/>
                </a:rPr>
                <a:t>INTRODUCING</a:t>
              </a:r>
              <a:endParaRPr sz="4600">
                <a:solidFill>
                  <a:schemeClr val="dk2"/>
                </a:solidFill>
                <a:latin typeface="Comic Sans MS"/>
                <a:ea typeface="Comic Sans MS"/>
                <a:cs typeface="Comic Sans MS"/>
                <a:sym typeface="Comic Sans M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100"/>
                                        <p:tgtEl>
                                          <p:spTgt spid="170"/>
                                        </p:tgtEl>
                                        <p:attrNameLst>
                                          <p:attrName>ppt_w</p:attrName>
                                        </p:attrNameLst>
                                      </p:cBhvr>
                                      <p:tavLst>
                                        <p:tav fmla="" tm="0">
                                          <p:val>
                                            <p:strVal val="0"/>
                                          </p:val>
                                        </p:tav>
                                        <p:tav fmla="" tm="100000">
                                          <p:val>
                                            <p:strVal val="#ppt_w"/>
                                          </p:val>
                                        </p:tav>
                                      </p:tavLst>
                                    </p:anim>
                                    <p:anim calcmode="lin" valueType="num">
                                      <p:cBhvr additive="base">
                                        <p:cTn dur="100"/>
                                        <p:tgtEl>
                                          <p:spTgt spid="17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grpSp>
        <p:nvGrpSpPr>
          <p:cNvPr id="179" name="Google Shape;179;p21"/>
          <p:cNvGrpSpPr/>
          <p:nvPr/>
        </p:nvGrpSpPr>
        <p:grpSpPr>
          <a:xfrm>
            <a:off x="414581" y="56917"/>
            <a:ext cx="5783886" cy="3790260"/>
            <a:chOff x="414581" y="56917"/>
            <a:chExt cx="5783886" cy="3790260"/>
          </a:xfrm>
        </p:grpSpPr>
        <p:grpSp>
          <p:nvGrpSpPr>
            <p:cNvPr id="180" name="Google Shape;180;p21"/>
            <p:cNvGrpSpPr/>
            <p:nvPr/>
          </p:nvGrpSpPr>
          <p:grpSpPr>
            <a:xfrm>
              <a:off x="414581" y="56917"/>
              <a:ext cx="5783886" cy="3790260"/>
              <a:chOff x="414581" y="56917"/>
              <a:chExt cx="5783886" cy="3790260"/>
            </a:xfrm>
          </p:grpSpPr>
          <p:sp>
            <p:nvSpPr>
              <p:cNvPr id="181" name="Google Shape;181;p21"/>
              <p:cNvSpPr/>
              <p:nvPr/>
            </p:nvSpPr>
            <p:spPr>
              <a:xfrm rot="326041">
                <a:off x="557748" y="309843"/>
                <a:ext cx="5497552" cy="3284407"/>
              </a:xfrm>
              <a:prstGeom prst="irregularSeal2">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2" name="Google Shape;182;p21"/>
              <p:cNvSpPr/>
              <p:nvPr/>
            </p:nvSpPr>
            <p:spPr>
              <a:xfrm rot="326039">
                <a:off x="855900" y="526686"/>
                <a:ext cx="4832686" cy="2823607"/>
              </a:xfrm>
              <a:prstGeom prst="irregularSeal2">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
          <p:nvSpPr>
            <p:cNvPr id="183" name="Google Shape;183;p21"/>
            <p:cNvSpPr txBox="1"/>
            <p:nvPr/>
          </p:nvSpPr>
          <p:spPr>
            <a:xfrm rot="-526615">
              <a:off x="947426" y="1552321"/>
              <a:ext cx="4675349" cy="108156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600">
                  <a:solidFill>
                    <a:schemeClr val="dk2"/>
                  </a:solidFill>
                  <a:latin typeface="Comic Sans MS"/>
                  <a:ea typeface="Comic Sans MS"/>
                  <a:cs typeface="Comic Sans MS"/>
                  <a:sym typeface="Comic Sans MS"/>
                </a:rPr>
                <a:t>INTRODUCING</a:t>
              </a:r>
              <a:endParaRPr sz="4600">
                <a:solidFill>
                  <a:schemeClr val="dk2"/>
                </a:solidFill>
                <a:latin typeface="Comic Sans MS"/>
                <a:ea typeface="Comic Sans MS"/>
                <a:cs typeface="Comic Sans MS"/>
                <a:sym typeface="Comic Sans MS"/>
              </a:endParaRPr>
            </a:p>
          </p:txBody>
        </p:sp>
      </p:grpSp>
      <p:grpSp>
        <p:nvGrpSpPr>
          <p:cNvPr id="184" name="Google Shape;184;p21"/>
          <p:cNvGrpSpPr/>
          <p:nvPr/>
        </p:nvGrpSpPr>
        <p:grpSpPr>
          <a:xfrm>
            <a:off x="5368167" y="1882625"/>
            <a:ext cx="3484308" cy="2760757"/>
            <a:chOff x="5368167" y="1882625"/>
            <a:chExt cx="3484308" cy="2760757"/>
          </a:xfrm>
        </p:grpSpPr>
        <p:pic>
          <p:nvPicPr>
            <p:cNvPr id="185" name="Google Shape;185;p21"/>
            <p:cNvPicPr preferRelativeResize="0"/>
            <p:nvPr/>
          </p:nvPicPr>
          <p:blipFill>
            <a:blip r:embed="rId3">
              <a:alphaModFix/>
            </a:blip>
            <a:stretch>
              <a:fillRect/>
            </a:stretch>
          </p:blipFill>
          <p:spPr>
            <a:xfrm>
              <a:off x="5368167" y="2002650"/>
              <a:ext cx="2640732" cy="2640732"/>
            </a:xfrm>
            <a:prstGeom prst="rect">
              <a:avLst/>
            </a:prstGeom>
            <a:noFill/>
            <a:ln>
              <a:noFill/>
            </a:ln>
          </p:spPr>
        </p:pic>
        <p:sp>
          <p:nvSpPr>
            <p:cNvPr id="186" name="Google Shape;186;p21"/>
            <p:cNvSpPr txBox="1"/>
            <p:nvPr/>
          </p:nvSpPr>
          <p:spPr>
            <a:xfrm rot="576723">
              <a:off x="6555211" y="2064470"/>
              <a:ext cx="2245829" cy="80421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200">
                  <a:solidFill>
                    <a:srgbClr val="FF0000"/>
                  </a:solidFill>
                  <a:latin typeface="Comic Sans MS"/>
                  <a:ea typeface="Comic Sans MS"/>
                  <a:cs typeface="Comic Sans MS"/>
                  <a:sym typeface="Comic Sans MS"/>
                </a:rPr>
                <a:t>R</a:t>
              </a:r>
              <a:r>
                <a:rPr lang="en" sz="4200">
                  <a:solidFill>
                    <a:srgbClr val="FF9900"/>
                  </a:solidFill>
                  <a:latin typeface="Comic Sans MS"/>
                  <a:ea typeface="Comic Sans MS"/>
                  <a:cs typeface="Comic Sans MS"/>
                  <a:sym typeface="Comic Sans MS"/>
                </a:rPr>
                <a:t>A</a:t>
              </a:r>
              <a:r>
                <a:rPr lang="en" sz="4200">
                  <a:solidFill>
                    <a:srgbClr val="FFE100"/>
                  </a:solidFill>
                  <a:latin typeface="Comic Sans MS"/>
                  <a:ea typeface="Comic Sans MS"/>
                  <a:cs typeface="Comic Sans MS"/>
                  <a:sym typeface="Comic Sans MS"/>
                </a:rPr>
                <a:t>M</a:t>
              </a:r>
              <a:r>
                <a:rPr lang="en" sz="4200">
                  <a:solidFill>
                    <a:srgbClr val="00FF00"/>
                  </a:solidFill>
                  <a:latin typeface="Comic Sans MS"/>
                  <a:ea typeface="Comic Sans MS"/>
                  <a:cs typeface="Comic Sans MS"/>
                  <a:sym typeface="Comic Sans MS"/>
                </a:rPr>
                <a:t>P</a:t>
              </a:r>
              <a:r>
                <a:rPr lang="en" sz="4200">
                  <a:solidFill>
                    <a:srgbClr val="00FFFF"/>
                  </a:solidFill>
                  <a:latin typeface="Comic Sans MS"/>
                  <a:ea typeface="Comic Sans MS"/>
                  <a:cs typeface="Comic Sans MS"/>
                  <a:sym typeface="Comic Sans MS"/>
                </a:rPr>
                <a:t>S</a:t>
              </a:r>
              <a:endParaRPr sz="4200">
                <a:solidFill>
                  <a:srgbClr val="00FFFF"/>
                </a:solidFill>
                <a:latin typeface="Comic Sans MS"/>
                <a:ea typeface="Comic Sans MS"/>
                <a:cs typeface="Comic Sans MS"/>
                <a:sym typeface="Comic Sans MS"/>
              </a:endParaRPr>
            </a:p>
          </p:txBody>
        </p:sp>
      </p:grpSp>
      <p:pic>
        <p:nvPicPr>
          <p:cNvPr descr="Hearts Within Heart Clipart Free Stock Photo - Public Domain Pictures" id="187" name="Google Shape;187;p21"/>
          <p:cNvPicPr preferRelativeResize="0"/>
          <p:nvPr/>
        </p:nvPicPr>
        <p:blipFill>
          <a:blip r:embed="rId4">
            <a:alphaModFix/>
          </a:blip>
          <a:stretch>
            <a:fillRect/>
          </a:stretch>
        </p:blipFill>
        <p:spPr>
          <a:xfrm rot="-554989">
            <a:off x="6372050" y="1504975"/>
            <a:ext cx="632975" cy="632975"/>
          </a:xfrm>
          <a:prstGeom prst="rect">
            <a:avLst/>
          </a:prstGeom>
          <a:noFill/>
          <a:ln>
            <a:noFill/>
          </a:ln>
        </p:spPr>
      </p:pic>
      <p:pic>
        <p:nvPicPr>
          <p:cNvPr descr="Hearts Within Heart Clipart Free Stock Photo - Public Domain Pictures" id="188" name="Google Shape;188;p21"/>
          <p:cNvPicPr preferRelativeResize="0"/>
          <p:nvPr/>
        </p:nvPicPr>
        <p:blipFill>
          <a:blip r:embed="rId4">
            <a:alphaModFix/>
          </a:blip>
          <a:stretch>
            <a:fillRect/>
          </a:stretch>
        </p:blipFill>
        <p:spPr>
          <a:xfrm rot="1093120">
            <a:off x="7383083" y="2756688"/>
            <a:ext cx="1408958" cy="1408974"/>
          </a:xfrm>
          <a:prstGeom prst="rect">
            <a:avLst/>
          </a:prstGeom>
          <a:noFill/>
          <a:ln>
            <a:noFill/>
          </a:ln>
        </p:spPr>
      </p:pic>
      <p:pic>
        <p:nvPicPr>
          <p:cNvPr descr="Hearts Within Heart Clipart Free Stock Photo - Public Domain Pictures" id="189" name="Google Shape;189;p21"/>
          <p:cNvPicPr preferRelativeResize="0"/>
          <p:nvPr/>
        </p:nvPicPr>
        <p:blipFill>
          <a:blip r:embed="rId4">
            <a:alphaModFix/>
          </a:blip>
          <a:stretch>
            <a:fillRect/>
          </a:stretch>
        </p:blipFill>
        <p:spPr>
          <a:xfrm rot="-1269820">
            <a:off x="4303121" y="3148022"/>
            <a:ext cx="1012114" cy="10121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100"/>
                                        <p:tgtEl>
                                          <p:spTgt spid="179"/>
                                        </p:tgtEl>
                                        <p:attrNameLst>
                                          <p:attrName>ppt_w</p:attrName>
                                        </p:attrNameLst>
                                      </p:cBhvr>
                                      <p:tavLst>
                                        <p:tav fmla="" tm="0">
                                          <p:val>
                                            <p:strVal val="0"/>
                                          </p:val>
                                        </p:tav>
                                        <p:tav fmla="" tm="100000">
                                          <p:val>
                                            <p:strVal val="#ppt_w"/>
                                          </p:val>
                                        </p:tav>
                                      </p:tavLst>
                                    </p:anim>
                                    <p:anim calcmode="lin" valueType="num">
                                      <p:cBhvr additive="base">
                                        <p:cTn dur="100"/>
                                        <p:tgtEl>
                                          <p:spTgt spid="1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100"/>
                                        <p:tgtEl>
                                          <p:spTgt spid="184"/>
                                        </p:tgtEl>
                                        <p:attrNameLst>
                                          <p:attrName>ppt_w</p:attrName>
                                        </p:attrNameLst>
                                      </p:cBhvr>
                                      <p:tavLst>
                                        <p:tav fmla="" tm="0">
                                          <p:val>
                                            <p:strVal val="0"/>
                                          </p:val>
                                        </p:tav>
                                        <p:tav fmla="" tm="100000">
                                          <p:val>
                                            <p:strVal val="#ppt_w"/>
                                          </p:val>
                                        </p:tav>
                                      </p:tavLst>
                                    </p:anim>
                                    <p:anim calcmode="lin" valueType="num">
                                      <p:cBhvr additive="base">
                                        <p:cTn dur="100"/>
                                        <p:tgtEl>
                                          <p:spTgt spid="1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